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82" r:id="rId2"/>
    <p:sldId id="257" r:id="rId3"/>
    <p:sldId id="256" r:id="rId4"/>
    <p:sldId id="258" r:id="rId5"/>
    <p:sldId id="259" r:id="rId6"/>
    <p:sldId id="260" r:id="rId7"/>
    <p:sldId id="261" r:id="rId8"/>
    <p:sldId id="278" r:id="rId9"/>
    <p:sldId id="262" r:id="rId10"/>
    <p:sldId id="263" r:id="rId11"/>
    <p:sldId id="264" r:id="rId12"/>
    <p:sldId id="265" r:id="rId13"/>
    <p:sldId id="266" r:id="rId14"/>
    <p:sldId id="279" r:id="rId15"/>
    <p:sldId id="268" r:id="rId16"/>
    <p:sldId id="267" r:id="rId17"/>
    <p:sldId id="269" r:id="rId18"/>
    <p:sldId id="270" r:id="rId19"/>
    <p:sldId id="271" r:id="rId20"/>
    <p:sldId id="272" r:id="rId21"/>
    <p:sldId id="280" r:id="rId22"/>
    <p:sldId id="273" r:id="rId23"/>
    <p:sldId id="274" r:id="rId24"/>
    <p:sldId id="275" r:id="rId25"/>
    <p:sldId id="276" r:id="rId26"/>
    <p:sldId id="277" r:id="rId27"/>
    <p:sldId id="281" r:id="rId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94"/>
  </p:normalViewPr>
  <p:slideViewPr>
    <p:cSldViewPr snapToGrid="0">
      <p:cViewPr varScale="1">
        <p:scale>
          <a:sx n="121" d="100"/>
          <a:sy n="121" d="100"/>
        </p:scale>
        <p:origin x="69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9E36371-E11C-BD4E-AACE-83A1FF5EB6EB}" type="datetimeFigureOut">
              <a:rPr kumimoji="1" lang="ja-JP" altLang="en-US" smtClean="0"/>
              <a:t>2023/11/20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6CF79F6-1C10-8B4F-9C51-66FEE7FC2713}" type="slidenum">
              <a:rPr kumimoji="1" lang="ja-JP" altLang="en-US" smtClean="0"/>
              <a:t>‹#›</a:t>
            </a:fld>
            <a:endParaRPr kumimoji="1" lang="ja-JP" altLang="en-US"/>
          </a:p>
        </p:txBody>
      </p:sp>
    </p:spTree>
    <p:extLst>
      <p:ext uri="{BB962C8B-B14F-4D97-AF65-F5344CB8AC3E}">
        <p14:creationId xmlns:p14="http://schemas.microsoft.com/office/powerpoint/2010/main" val="311062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9E36371-E11C-BD4E-AACE-83A1FF5EB6EB}" type="datetimeFigureOut">
              <a:rPr kumimoji="1" lang="ja-JP" altLang="en-US" smtClean="0"/>
              <a:t>2023/11/20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6CF79F6-1C10-8B4F-9C51-66FEE7FC2713}" type="slidenum">
              <a:rPr kumimoji="1" lang="ja-JP" altLang="en-US" smtClean="0"/>
              <a:t>‹#›</a:t>
            </a:fld>
            <a:endParaRPr kumimoji="1" lang="ja-JP" altLang="en-US"/>
          </a:p>
        </p:txBody>
      </p:sp>
    </p:spTree>
    <p:extLst>
      <p:ext uri="{BB962C8B-B14F-4D97-AF65-F5344CB8AC3E}">
        <p14:creationId xmlns:p14="http://schemas.microsoft.com/office/powerpoint/2010/main" val="4060927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9E36371-E11C-BD4E-AACE-83A1FF5EB6EB}" type="datetimeFigureOut">
              <a:rPr kumimoji="1" lang="ja-JP" altLang="en-US" smtClean="0"/>
              <a:t>2023/11/20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6CF79F6-1C10-8B4F-9C51-66FEE7FC2713}" type="slidenum">
              <a:rPr kumimoji="1" lang="ja-JP" altLang="en-US" smtClean="0"/>
              <a:t>‹#›</a:t>
            </a:fld>
            <a:endParaRPr kumimoji="1" lang="ja-JP" altLang="en-US"/>
          </a:p>
        </p:txBody>
      </p:sp>
    </p:spTree>
    <p:extLst>
      <p:ext uri="{BB962C8B-B14F-4D97-AF65-F5344CB8AC3E}">
        <p14:creationId xmlns:p14="http://schemas.microsoft.com/office/powerpoint/2010/main" val="16963754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9E36371-E11C-BD4E-AACE-83A1FF5EB6EB}" type="datetimeFigureOut">
              <a:rPr kumimoji="1" lang="ja-JP" altLang="en-US" smtClean="0"/>
              <a:t>2023/11/20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6CF79F6-1C10-8B4F-9C51-66FEE7FC2713}" type="slidenum">
              <a:rPr kumimoji="1" lang="ja-JP" altLang="en-US" smtClean="0"/>
              <a:t>‹#›</a:t>
            </a:fld>
            <a:endParaRPr kumimoji="1" lang="ja-JP" altLang="en-US"/>
          </a:p>
        </p:txBody>
      </p:sp>
    </p:spTree>
    <p:extLst>
      <p:ext uri="{BB962C8B-B14F-4D97-AF65-F5344CB8AC3E}">
        <p14:creationId xmlns:p14="http://schemas.microsoft.com/office/powerpoint/2010/main" val="26547790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9E36371-E11C-BD4E-AACE-83A1FF5EB6EB}" type="datetimeFigureOut">
              <a:rPr kumimoji="1" lang="ja-JP" altLang="en-US" smtClean="0"/>
              <a:t>2023/11/20</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26CF79F6-1C10-8B4F-9C51-66FEE7FC2713}" type="slidenum">
              <a:rPr kumimoji="1" lang="ja-JP" altLang="en-US" smtClean="0"/>
              <a:t>‹#›</a:t>
            </a:fld>
            <a:endParaRPr kumimoji="1" lang="ja-JP" altLang="en-US"/>
          </a:p>
        </p:txBody>
      </p:sp>
    </p:spTree>
    <p:extLst>
      <p:ext uri="{BB962C8B-B14F-4D97-AF65-F5344CB8AC3E}">
        <p14:creationId xmlns:p14="http://schemas.microsoft.com/office/powerpoint/2010/main" val="15367932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9E36371-E11C-BD4E-AACE-83A1FF5EB6EB}" type="datetimeFigureOut">
              <a:rPr kumimoji="1" lang="ja-JP" altLang="en-US" smtClean="0"/>
              <a:t>2023/11/20</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26CF79F6-1C10-8B4F-9C51-66FEE7FC2713}" type="slidenum">
              <a:rPr kumimoji="1" lang="ja-JP" altLang="en-US" smtClean="0"/>
              <a:t>‹#›</a:t>
            </a:fld>
            <a:endParaRPr kumimoji="1" lang="ja-JP" altLang="en-US"/>
          </a:p>
        </p:txBody>
      </p:sp>
    </p:spTree>
    <p:extLst>
      <p:ext uri="{BB962C8B-B14F-4D97-AF65-F5344CB8AC3E}">
        <p14:creationId xmlns:p14="http://schemas.microsoft.com/office/powerpoint/2010/main" val="276486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E36371-E11C-BD4E-AACE-83A1FF5EB6EB}" type="datetimeFigureOut">
              <a:rPr kumimoji="1" lang="ja-JP" altLang="en-US" smtClean="0"/>
              <a:t>2023/11/20</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26CF79F6-1C10-8B4F-9C51-66FEE7FC2713}" type="slidenum">
              <a:rPr kumimoji="1" lang="ja-JP" altLang="en-US" smtClean="0"/>
              <a:t>‹#›</a:t>
            </a:fld>
            <a:endParaRPr kumimoji="1" lang="ja-JP" altLang="en-US"/>
          </a:p>
        </p:txBody>
      </p:sp>
    </p:spTree>
    <p:extLst>
      <p:ext uri="{BB962C8B-B14F-4D97-AF65-F5344CB8AC3E}">
        <p14:creationId xmlns:p14="http://schemas.microsoft.com/office/powerpoint/2010/main" val="3089464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9E36371-E11C-BD4E-AACE-83A1FF5EB6EB}" type="datetimeFigureOut">
              <a:rPr kumimoji="1" lang="ja-JP" altLang="en-US" smtClean="0"/>
              <a:t>2023/11/20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6CF79F6-1C10-8B4F-9C51-66FEE7FC2713}" type="slidenum">
              <a:rPr kumimoji="1" lang="ja-JP" altLang="en-US" smtClean="0"/>
              <a:t>‹#›</a:t>
            </a:fld>
            <a:endParaRPr kumimoji="1" lang="ja-JP" altLang="en-US"/>
          </a:p>
        </p:txBody>
      </p:sp>
    </p:spTree>
    <p:extLst>
      <p:ext uri="{BB962C8B-B14F-4D97-AF65-F5344CB8AC3E}">
        <p14:creationId xmlns:p14="http://schemas.microsoft.com/office/powerpoint/2010/main" val="17310662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9E36371-E11C-BD4E-AACE-83A1FF5EB6EB}" type="datetimeFigureOut">
              <a:rPr kumimoji="1" lang="ja-JP" altLang="en-US" smtClean="0"/>
              <a:t>2023/11/20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6CF79F6-1C10-8B4F-9C51-66FEE7FC2713}" type="slidenum">
              <a:rPr kumimoji="1" lang="ja-JP" altLang="en-US" smtClean="0"/>
              <a:t>‹#›</a:t>
            </a:fld>
            <a:endParaRPr kumimoji="1" lang="ja-JP" altLang="en-US"/>
          </a:p>
        </p:txBody>
      </p:sp>
    </p:spTree>
    <p:extLst>
      <p:ext uri="{BB962C8B-B14F-4D97-AF65-F5344CB8AC3E}">
        <p14:creationId xmlns:p14="http://schemas.microsoft.com/office/powerpoint/2010/main" val="31610340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9E36371-E11C-BD4E-AACE-83A1FF5EB6EB}" type="datetimeFigureOut">
              <a:rPr kumimoji="1" lang="ja-JP" altLang="en-US" smtClean="0"/>
              <a:t>2023/11/20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6CF79F6-1C10-8B4F-9C51-66FEE7FC2713}" type="slidenum">
              <a:rPr kumimoji="1" lang="ja-JP" altLang="en-US" smtClean="0"/>
              <a:t>‹#›</a:t>
            </a:fld>
            <a:endParaRPr kumimoji="1" lang="ja-JP" altLang="en-US"/>
          </a:p>
        </p:txBody>
      </p:sp>
    </p:spTree>
    <p:extLst>
      <p:ext uri="{BB962C8B-B14F-4D97-AF65-F5344CB8AC3E}">
        <p14:creationId xmlns:p14="http://schemas.microsoft.com/office/powerpoint/2010/main" val="25239501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9E36371-E11C-BD4E-AACE-83A1FF5EB6EB}" type="datetimeFigureOut">
              <a:rPr kumimoji="1" lang="ja-JP" altLang="en-US" smtClean="0"/>
              <a:t>2023/11/20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6CF79F6-1C10-8B4F-9C51-66FEE7FC2713}" type="slidenum">
              <a:rPr kumimoji="1" lang="ja-JP" altLang="en-US" smtClean="0"/>
              <a:t>‹#›</a:t>
            </a:fld>
            <a:endParaRPr kumimoji="1" lang="ja-JP" altLang="en-US"/>
          </a:p>
        </p:txBody>
      </p:sp>
    </p:spTree>
    <p:extLst>
      <p:ext uri="{BB962C8B-B14F-4D97-AF65-F5344CB8AC3E}">
        <p14:creationId xmlns:p14="http://schemas.microsoft.com/office/powerpoint/2010/main" val="15565074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E36371-E11C-BD4E-AACE-83A1FF5EB6EB}" type="datetimeFigureOut">
              <a:rPr kumimoji="1" lang="ja-JP" altLang="en-US" smtClean="0"/>
              <a:t>2023/11/20</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CF79F6-1C10-8B4F-9C51-66FEE7FC2713}" type="slidenum">
              <a:rPr kumimoji="1" lang="ja-JP" altLang="en-US" smtClean="0"/>
              <a:t>‹#›</a:t>
            </a:fld>
            <a:endParaRPr kumimoji="1" lang="ja-JP" altLang="en-US"/>
          </a:p>
        </p:txBody>
      </p:sp>
    </p:spTree>
    <p:extLst>
      <p:ext uri="{BB962C8B-B14F-4D97-AF65-F5344CB8AC3E}">
        <p14:creationId xmlns:p14="http://schemas.microsoft.com/office/powerpoint/2010/main" val="24990838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2CD2C38-B5EE-2605-1DDE-9122960F3EEC}"/>
              </a:ext>
            </a:extLst>
          </p:cNvPr>
          <p:cNvSpPr txBox="1"/>
          <p:nvPr/>
        </p:nvSpPr>
        <p:spPr>
          <a:xfrm>
            <a:off x="2185611" y="668225"/>
            <a:ext cx="4772781" cy="5262979"/>
          </a:xfrm>
          <a:prstGeom prst="rect">
            <a:avLst/>
          </a:prstGeom>
          <a:noFill/>
        </p:spPr>
        <p:txBody>
          <a:bodyPr wrap="none" rtlCol="0">
            <a:spAutoFit/>
          </a:bodyPr>
          <a:lstStyle/>
          <a:p>
            <a:pPr algn="ctr"/>
            <a:r>
              <a:rPr kumimoji="1" lang="ja-JP" altLang="en-US" sz="4800" b="1">
                <a:solidFill>
                  <a:schemeClr val="accent1"/>
                </a:solidFill>
              </a:rPr>
              <a:t>慶應</a:t>
            </a:r>
            <a:r>
              <a:rPr kumimoji="1" lang="en-US" altLang="ja-JP" sz="4800" b="1" dirty="0">
                <a:solidFill>
                  <a:schemeClr val="accent1"/>
                </a:solidFill>
              </a:rPr>
              <a:t>SFC</a:t>
            </a:r>
            <a:r>
              <a:rPr kumimoji="1" lang="ja-JP" altLang="en-US" sz="4800" b="1">
                <a:solidFill>
                  <a:schemeClr val="accent1"/>
                </a:solidFill>
              </a:rPr>
              <a:t>学会主催</a:t>
            </a:r>
            <a:endParaRPr kumimoji="1" lang="en-US" altLang="ja-JP" sz="4800" b="1" dirty="0">
              <a:solidFill>
                <a:schemeClr val="accent1"/>
              </a:solidFill>
            </a:endParaRPr>
          </a:p>
          <a:p>
            <a:pPr algn="ctr"/>
            <a:endParaRPr kumimoji="1" lang="en-US" altLang="ja-JP" sz="4800" b="1" dirty="0">
              <a:solidFill>
                <a:schemeClr val="accent1"/>
              </a:solidFill>
            </a:endParaRPr>
          </a:p>
          <a:p>
            <a:pPr algn="ctr"/>
            <a:r>
              <a:rPr kumimoji="1" lang="ja-JP" altLang="en-US" sz="4800" b="1">
                <a:solidFill>
                  <a:schemeClr val="accent1"/>
                </a:solidFill>
              </a:rPr>
              <a:t>第</a:t>
            </a:r>
            <a:r>
              <a:rPr kumimoji="1" lang="en-US" altLang="ja-JP" sz="4800" b="1" dirty="0">
                <a:solidFill>
                  <a:schemeClr val="accent1"/>
                </a:solidFill>
              </a:rPr>
              <a:t>22</a:t>
            </a:r>
            <a:r>
              <a:rPr kumimoji="1" lang="ja-JP" altLang="en-US" sz="4800" b="1">
                <a:solidFill>
                  <a:schemeClr val="accent1"/>
                </a:solidFill>
              </a:rPr>
              <a:t>回</a:t>
            </a:r>
            <a:endParaRPr kumimoji="1" lang="en-US" altLang="ja-JP" sz="4800" b="1" dirty="0">
              <a:solidFill>
                <a:schemeClr val="accent1"/>
              </a:solidFill>
            </a:endParaRPr>
          </a:p>
          <a:p>
            <a:pPr algn="ctr"/>
            <a:r>
              <a:rPr kumimoji="1" lang="ja-JP" altLang="en-US" sz="4800" b="1">
                <a:solidFill>
                  <a:schemeClr val="accent1"/>
                </a:solidFill>
              </a:rPr>
              <a:t>学術交流大会</a:t>
            </a:r>
            <a:endParaRPr kumimoji="1" lang="en-US" altLang="ja-JP" sz="4800" b="1" dirty="0">
              <a:solidFill>
                <a:schemeClr val="accent1"/>
              </a:solidFill>
            </a:endParaRPr>
          </a:p>
          <a:p>
            <a:pPr algn="ctr"/>
            <a:r>
              <a:rPr kumimoji="1" lang="ja-JP" altLang="en-US" sz="4800" b="1">
                <a:solidFill>
                  <a:schemeClr val="accent1"/>
                </a:solidFill>
              </a:rPr>
              <a:t>会場</a:t>
            </a:r>
            <a:endParaRPr kumimoji="1" lang="en-US" altLang="ja-JP" sz="4800" b="1" dirty="0">
              <a:solidFill>
                <a:schemeClr val="accent1"/>
              </a:solidFill>
            </a:endParaRPr>
          </a:p>
          <a:p>
            <a:pPr algn="ctr"/>
            <a:endParaRPr kumimoji="1" lang="en-US" altLang="ja-JP" sz="4800" b="1" dirty="0">
              <a:solidFill>
                <a:schemeClr val="accent1"/>
              </a:solidFill>
            </a:endParaRPr>
          </a:p>
          <a:p>
            <a:pPr algn="ctr"/>
            <a:r>
              <a:rPr kumimoji="1" lang="en-US" altLang="ja-JP" sz="4800" b="1" dirty="0">
                <a:solidFill>
                  <a:schemeClr val="accent1"/>
                </a:solidFill>
              </a:rPr>
              <a:t>22nd KEIO SAS</a:t>
            </a:r>
          </a:p>
        </p:txBody>
      </p:sp>
    </p:spTree>
    <p:extLst>
      <p:ext uri="{BB962C8B-B14F-4D97-AF65-F5344CB8AC3E}">
        <p14:creationId xmlns:p14="http://schemas.microsoft.com/office/powerpoint/2010/main" val="20516499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2CD2C38-B5EE-2605-1DDE-9122960F3EEC}"/>
              </a:ext>
            </a:extLst>
          </p:cNvPr>
          <p:cNvSpPr txBox="1"/>
          <p:nvPr/>
        </p:nvSpPr>
        <p:spPr>
          <a:xfrm>
            <a:off x="2633007" y="2644170"/>
            <a:ext cx="3877985" cy="1569660"/>
          </a:xfrm>
          <a:prstGeom prst="rect">
            <a:avLst/>
          </a:prstGeom>
          <a:noFill/>
        </p:spPr>
        <p:txBody>
          <a:bodyPr wrap="none" rtlCol="0">
            <a:spAutoFit/>
          </a:bodyPr>
          <a:lstStyle/>
          <a:p>
            <a:r>
              <a:rPr kumimoji="1" lang="ja-JP" altLang="en-US" sz="9600" b="1">
                <a:solidFill>
                  <a:schemeClr val="accent1"/>
                </a:solidFill>
              </a:rPr>
              <a:t>開会式</a:t>
            </a:r>
          </a:p>
        </p:txBody>
      </p:sp>
    </p:spTree>
    <p:extLst>
      <p:ext uri="{BB962C8B-B14F-4D97-AF65-F5344CB8AC3E}">
        <p14:creationId xmlns:p14="http://schemas.microsoft.com/office/powerpoint/2010/main" val="19946787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AF6E3478-27A6-0815-B102-34D1F1AA9BBB}"/>
              </a:ext>
            </a:extLst>
          </p:cNvPr>
          <p:cNvSpPr txBox="1"/>
          <p:nvPr/>
        </p:nvSpPr>
        <p:spPr>
          <a:xfrm>
            <a:off x="3316400" y="191814"/>
            <a:ext cx="2511200" cy="1569660"/>
          </a:xfrm>
          <a:prstGeom prst="rect">
            <a:avLst/>
          </a:prstGeom>
          <a:noFill/>
        </p:spPr>
        <p:txBody>
          <a:bodyPr wrap="none" rtlCol="0">
            <a:spAutoFit/>
          </a:bodyPr>
          <a:lstStyle/>
          <a:p>
            <a:r>
              <a:rPr kumimoji="1" lang="en-US" altLang="ja-JP" sz="9600" dirty="0">
                <a:solidFill>
                  <a:schemeClr val="bg1"/>
                </a:solidFill>
              </a:rPr>
              <a:t>A-01</a:t>
            </a:r>
            <a:endParaRPr kumimoji="1" lang="ja-JP" altLang="en-US" sz="9600">
              <a:solidFill>
                <a:schemeClr val="bg1"/>
              </a:solidFill>
            </a:endParaRPr>
          </a:p>
        </p:txBody>
      </p:sp>
      <p:sp>
        <p:nvSpPr>
          <p:cNvPr id="5" name="テキスト ボックス 4">
            <a:extLst>
              <a:ext uri="{FF2B5EF4-FFF2-40B4-BE49-F238E27FC236}">
                <a16:creationId xmlns:a16="http://schemas.microsoft.com/office/drawing/2014/main" id="{52C81F62-6A03-5053-5328-18379BAF6FCF}"/>
              </a:ext>
            </a:extLst>
          </p:cNvPr>
          <p:cNvSpPr txBox="1"/>
          <p:nvPr/>
        </p:nvSpPr>
        <p:spPr>
          <a:xfrm>
            <a:off x="405035" y="2411435"/>
            <a:ext cx="8423655" cy="1446550"/>
          </a:xfrm>
          <a:prstGeom prst="rect">
            <a:avLst/>
          </a:prstGeom>
          <a:noFill/>
        </p:spPr>
        <p:txBody>
          <a:bodyPr wrap="square" rtlCol="0">
            <a:spAutoFit/>
          </a:bodyPr>
          <a:lstStyle/>
          <a:p>
            <a:r>
              <a:rPr kumimoji="1" lang="ja-JP" altLang="en-US" sz="4400" b="1">
                <a:solidFill>
                  <a:schemeClr val="bg1"/>
                </a:solidFill>
              </a:rPr>
              <a:t>ライティングアンドリサーチ</a:t>
            </a:r>
            <a:endParaRPr kumimoji="1" lang="en-US" altLang="ja-JP" sz="4400" b="1" dirty="0">
              <a:solidFill>
                <a:schemeClr val="bg1"/>
              </a:solidFill>
            </a:endParaRPr>
          </a:p>
          <a:p>
            <a:r>
              <a:rPr kumimoji="1" lang="ja-JP" altLang="en-US" sz="4400" b="1">
                <a:solidFill>
                  <a:schemeClr val="bg1"/>
                </a:solidFill>
              </a:rPr>
              <a:t>コンサルタントの活動紹介</a:t>
            </a:r>
          </a:p>
        </p:txBody>
      </p:sp>
      <p:sp>
        <p:nvSpPr>
          <p:cNvPr id="6" name="テキスト ボックス 5">
            <a:extLst>
              <a:ext uri="{FF2B5EF4-FFF2-40B4-BE49-F238E27FC236}">
                <a16:creationId xmlns:a16="http://schemas.microsoft.com/office/drawing/2014/main" id="{4CBDB04A-5B54-9532-00EA-4682CCF3BFE1}"/>
              </a:ext>
            </a:extLst>
          </p:cNvPr>
          <p:cNvSpPr txBox="1"/>
          <p:nvPr/>
        </p:nvSpPr>
        <p:spPr>
          <a:xfrm>
            <a:off x="405035" y="5221695"/>
            <a:ext cx="8423655" cy="830997"/>
          </a:xfrm>
          <a:prstGeom prst="rect">
            <a:avLst/>
          </a:prstGeom>
          <a:noFill/>
        </p:spPr>
        <p:txBody>
          <a:bodyPr wrap="square" rtlCol="0">
            <a:spAutoFit/>
          </a:bodyPr>
          <a:lstStyle/>
          <a:p>
            <a:r>
              <a:rPr kumimoji="1" lang="en-US" altLang="ja-JP" sz="2400" b="1" dirty="0">
                <a:solidFill>
                  <a:schemeClr val="bg1"/>
                </a:solidFill>
              </a:rPr>
              <a:t>【</a:t>
            </a:r>
            <a:r>
              <a:rPr kumimoji="1" lang="ja-JP" altLang="en-US" sz="2400" b="1">
                <a:solidFill>
                  <a:schemeClr val="bg1"/>
                </a:solidFill>
              </a:rPr>
              <a:t>発表者</a:t>
            </a:r>
            <a:r>
              <a:rPr kumimoji="1" lang="en-US" altLang="ja-JP" sz="2400" b="1" dirty="0">
                <a:solidFill>
                  <a:schemeClr val="bg1"/>
                </a:solidFill>
              </a:rPr>
              <a:t>】</a:t>
            </a:r>
            <a:r>
              <a:rPr kumimoji="1" lang="ja-JP" altLang="en-US" sz="2400" b="1">
                <a:solidFill>
                  <a:schemeClr val="bg1"/>
                </a:solidFill>
              </a:rPr>
              <a:t>石塚 辰郎</a:t>
            </a:r>
            <a:r>
              <a:rPr kumimoji="1" lang="en-US" altLang="ja-JP" sz="2400" b="1" dirty="0">
                <a:solidFill>
                  <a:schemeClr val="bg1"/>
                </a:solidFill>
              </a:rPr>
              <a:t>(</a:t>
            </a:r>
            <a:r>
              <a:rPr kumimoji="1" lang="en" altLang="ja-JP" sz="2400" b="1" dirty="0" err="1">
                <a:solidFill>
                  <a:schemeClr val="bg1"/>
                </a:solidFill>
              </a:rPr>
              <a:t>Tatsuro</a:t>
            </a:r>
            <a:r>
              <a:rPr kumimoji="1" lang="en" altLang="ja-JP" sz="2400" b="1" dirty="0">
                <a:solidFill>
                  <a:schemeClr val="bg1"/>
                </a:solidFill>
              </a:rPr>
              <a:t> Ishizuka</a:t>
            </a:r>
            <a:r>
              <a:rPr kumimoji="1" lang="ja-JP" altLang="en" sz="2400" b="1">
                <a:solidFill>
                  <a:schemeClr val="bg1"/>
                </a:solidFill>
              </a:rPr>
              <a:t>・</a:t>
            </a:r>
            <a:r>
              <a:rPr kumimoji="1" lang="ja-JP" altLang="en-US" sz="2400" b="1">
                <a:solidFill>
                  <a:schemeClr val="bg1"/>
                </a:solidFill>
              </a:rPr>
              <a:t>学会員</a:t>
            </a:r>
            <a:r>
              <a:rPr kumimoji="1" lang="en-US" altLang="ja-JP" sz="2400" b="1" dirty="0">
                <a:solidFill>
                  <a:schemeClr val="bg1"/>
                </a:solidFill>
              </a:rPr>
              <a:t>)</a:t>
            </a:r>
          </a:p>
          <a:p>
            <a:r>
              <a:rPr kumimoji="1" lang="en-US" altLang="ja-JP" sz="2400" b="1" dirty="0">
                <a:solidFill>
                  <a:schemeClr val="bg1"/>
                </a:solidFill>
              </a:rPr>
              <a:t>【</a:t>
            </a:r>
            <a:r>
              <a:rPr kumimoji="1" lang="ja-JP" altLang="en-US" sz="2400" b="1">
                <a:solidFill>
                  <a:schemeClr val="bg1"/>
                </a:solidFill>
              </a:rPr>
              <a:t>団体名</a:t>
            </a:r>
            <a:r>
              <a:rPr kumimoji="1" lang="en-US" altLang="ja-JP" sz="2400" b="1" dirty="0">
                <a:solidFill>
                  <a:schemeClr val="bg1"/>
                </a:solidFill>
              </a:rPr>
              <a:t>】</a:t>
            </a:r>
            <a:r>
              <a:rPr kumimoji="1" lang="ja-JP" altLang="en-US" sz="2400" b="1">
                <a:solidFill>
                  <a:schemeClr val="bg1"/>
                </a:solidFill>
              </a:rPr>
              <a:t>湘南藤沢メディアセンター</a:t>
            </a:r>
            <a:r>
              <a:rPr kumimoji="1" lang="en" altLang="ja-JP" sz="2400" b="1" dirty="0">
                <a:solidFill>
                  <a:schemeClr val="bg1"/>
                </a:solidFill>
              </a:rPr>
              <a:t>WRC</a:t>
            </a:r>
          </a:p>
        </p:txBody>
      </p:sp>
    </p:spTree>
    <p:extLst>
      <p:ext uri="{BB962C8B-B14F-4D97-AF65-F5344CB8AC3E}">
        <p14:creationId xmlns:p14="http://schemas.microsoft.com/office/powerpoint/2010/main" val="1751372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AF6E3478-27A6-0815-B102-34D1F1AA9BBB}"/>
              </a:ext>
            </a:extLst>
          </p:cNvPr>
          <p:cNvSpPr txBox="1"/>
          <p:nvPr/>
        </p:nvSpPr>
        <p:spPr>
          <a:xfrm>
            <a:off x="3316400" y="191814"/>
            <a:ext cx="2511200" cy="1569660"/>
          </a:xfrm>
          <a:prstGeom prst="rect">
            <a:avLst/>
          </a:prstGeom>
          <a:noFill/>
        </p:spPr>
        <p:txBody>
          <a:bodyPr wrap="none" rtlCol="0">
            <a:spAutoFit/>
          </a:bodyPr>
          <a:lstStyle/>
          <a:p>
            <a:r>
              <a:rPr kumimoji="1" lang="en-US" altLang="ja-JP" sz="9600" dirty="0">
                <a:solidFill>
                  <a:schemeClr val="bg1"/>
                </a:solidFill>
              </a:rPr>
              <a:t>A-02</a:t>
            </a:r>
            <a:endParaRPr kumimoji="1" lang="ja-JP" altLang="en-US" sz="9600">
              <a:solidFill>
                <a:schemeClr val="bg1"/>
              </a:solidFill>
            </a:endParaRPr>
          </a:p>
        </p:txBody>
      </p:sp>
      <p:sp>
        <p:nvSpPr>
          <p:cNvPr id="5" name="テキスト ボックス 4">
            <a:extLst>
              <a:ext uri="{FF2B5EF4-FFF2-40B4-BE49-F238E27FC236}">
                <a16:creationId xmlns:a16="http://schemas.microsoft.com/office/drawing/2014/main" id="{52C81F62-6A03-5053-5328-18379BAF6FCF}"/>
              </a:ext>
            </a:extLst>
          </p:cNvPr>
          <p:cNvSpPr txBox="1"/>
          <p:nvPr/>
        </p:nvSpPr>
        <p:spPr>
          <a:xfrm>
            <a:off x="405035" y="2705725"/>
            <a:ext cx="8423655" cy="769441"/>
          </a:xfrm>
          <a:prstGeom prst="rect">
            <a:avLst/>
          </a:prstGeom>
          <a:noFill/>
        </p:spPr>
        <p:txBody>
          <a:bodyPr wrap="square" rtlCol="0">
            <a:spAutoFit/>
          </a:bodyPr>
          <a:lstStyle/>
          <a:p>
            <a:r>
              <a:rPr kumimoji="1" lang="ja-JP" altLang="en-US" sz="4400" b="1">
                <a:solidFill>
                  <a:schemeClr val="bg1"/>
                </a:solidFill>
              </a:rPr>
              <a:t>雑誌づくりは続く</a:t>
            </a:r>
          </a:p>
        </p:txBody>
      </p:sp>
      <p:sp>
        <p:nvSpPr>
          <p:cNvPr id="6" name="テキスト ボックス 5">
            <a:extLst>
              <a:ext uri="{FF2B5EF4-FFF2-40B4-BE49-F238E27FC236}">
                <a16:creationId xmlns:a16="http://schemas.microsoft.com/office/drawing/2014/main" id="{4CBDB04A-5B54-9532-00EA-4682CCF3BFE1}"/>
              </a:ext>
            </a:extLst>
          </p:cNvPr>
          <p:cNvSpPr txBox="1"/>
          <p:nvPr/>
        </p:nvSpPr>
        <p:spPr>
          <a:xfrm>
            <a:off x="215849" y="5253226"/>
            <a:ext cx="8612841" cy="830997"/>
          </a:xfrm>
          <a:prstGeom prst="rect">
            <a:avLst/>
          </a:prstGeom>
          <a:noFill/>
        </p:spPr>
        <p:txBody>
          <a:bodyPr wrap="square" rtlCol="0">
            <a:spAutoFit/>
          </a:bodyPr>
          <a:lstStyle/>
          <a:p>
            <a:r>
              <a:rPr kumimoji="1" lang="en-US" altLang="ja-JP" sz="2400" b="1" dirty="0">
                <a:solidFill>
                  <a:schemeClr val="bg1"/>
                </a:solidFill>
              </a:rPr>
              <a:t>【</a:t>
            </a:r>
            <a:r>
              <a:rPr kumimoji="1" lang="ja-JP" altLang="en-US" sz="2400" b="1">
                <a:solidFill>
                  <a:schemeClr val="bg1"/>
                </a:solidFill>
              </a:rPr>
              <a:t>発表者</a:t>
            </a:r>
            <a:r>
              <a:rPr kumimoji="1" lang="en-US" altLang="ja-JP" sz="2400" b="1" dirty="0">
                <a:solidFill>
                  <a:schemeClr val="bg1"/>
                </a:solidFill>
              </a:rPr>
              <a:t>】</a:t>
            </a:r>
            <a:r>
              <a:rPr kumimoji="1" lang="ja-JP" altLang="en-US" sz="2400" b="1">
                <a:solidFill>
                  <a:schemeClr val="bg1"/>
                </a:solidFill>
              </a:rPr>
              <a:t>松本 こころ</a:t>
            </a:r>
            <a:r>
              <a:rPr kumimoji="1" lang="en-US" altLang="ja-JP" sz="2400" b="1" dirty="0">
                <a:solidFill>
                  <a:schemeClr val="bg1"/>
                </a:solidFill>
              </a:rPr>
              <a:t>(</a:t>
            </a:r>
            <a:r>
              <a:rPr kumimoji="1" lang="en-US" altLang="ja-JP" sz="2400" b="1" dirty="0" err="1">
                <a:solidFill>
                  <a:schemeClr val="bg1"/>
                </a:solidFill>
              </a:rPr>
              <a:t>Kokoro</a:t>
            </a:r>
            <a:r>
              <a:rPr kumimoji="1" lang="en-US" altLang="ja-JP" sz="2400" b="1" dirty="0">
                <a:solidFill>
                  <a:schemeClr val="bg1"/>
                </a:solidFill>
              </a:rPr>
              <a:t> Matsumoto</a:t>
            </a:r>
            <a:r>
              <a:rPr kumimoji="1" lang="ja-JP" altLang="en-US" sz="2400" b="1">
                <a:solidFill>
                  <a:schemeClr val="bg1"/>
                </a:solidFill>
              </a:rPr>
              <a:t>・総合政策学部</a:t>
            </a:r>
            <a:r>
              <a:rPr kumimoji="1" lang="en-US" altLang="ja-JP" sz="2400" b="1" dirty="0">
                <a:solidFill>
                  <a:schemeClr val="bg1"/>
                </a:solidFill>
              </a:rPr>
              <a:t>2</a:t>
            </a:r>
            <a:r>
              <a:rPr kumimoji="1" lang="ja-JP" altLang="en-US" sz="2400" b="1">
                <a:solidFill>
                  <a:schemeClr val="bg1"/>
                </a:solidFill>
              </a:rPr>
              <a:t>年</a:t>
            </a:r>
            <a:r>
              <a:rPr kumimoji="1" lang="en-US" altLang="ja-JP" sz="2400" b="1" dirty="0">
                <a:solidFill>
                  <a:schemeClr val="bg1"/>
                </a:solidFill>
              </a:rPr>
              <a:t>)</a:t>
            </a:r>
          </a:p>
          <a:p>
            <a:r>
              <a:rPr kumimoji="1" lang="en-US" altLang="ja-JP" sz="2400" b="1" dirty="0">
                <a:solidFill>
                  <a:schemeClr val="bg1"/>
                </a:solidFill>
              </a:rPr>
              <a:t>【</a:t>
            </a:r>
            <a:r>
              <a:rPr kumimoji="1" lang="ja-JP" altLang="en-US" sz="2400" b="1">
                <a:solidFill>
                  <a:schemeClr val="bg1"/>
                </a:solidFill>
              </a:rPr>
              <a:t>団体名</a:t>
            </a:r>
            <a:r>
              <a:rPr kumimoji="1" lang="en-US" altLang="ja-JP" sz="2400" b="1" dirty="0">
                <a:solidFill>
                  <a:schemeClr val="bg1"/>
                </a:solidFill>
              </a:rPr>
              <a:t>】KEIO SFC REVIEW </a:t>
            </a:r>
            <a:r>
              <a:rPr kumimoji="1" lang="ja-JP" altLang="en-US" sz="2400" b="1">
                <a:solidFill>
                  <a:schemeClr val="bg1"/>
                </a:solidFill>
              </a:rPr>
              <a:t>編集部</a:t>
            </a:r>
            <a:endParaRPr kumimoji="1" lang="ja-JP" altLang="en-US" sz="2400" b="1" dirty="0">
              <a:solidFill>
                <a:schemeClr val="bg1"/>
              </a:solidFill>
            </a:endParaRPr>
          </a:p>
        </p:txBody>
      </p:sp>
    </p:spTree>
    <p:extLst>
      <p:ext uri="{BB962C8B-B14F-4D97-AF65-F5344CB8AC3E}">
        <p14:creationId xmlns:p14="http://schemas.microsoft.com/office/powerpoint/2010/main" val="2233763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AF6E3478-27A6-0815-B102-34D1F1AA9BBB}"/>
              </a:ext>
            </a:extLst>
          </p:cNvPr>
          <p:cNvSpPr txBox="1"/>
          <p:nvPr/>
        </p:nvSpPr>
        <p:spPr>
          <a:xfrm>
            <a:off x="3316400" y="191814"/>
            <a:ext cx="2511200" cy="1569660"/>
          </a:xfrm>
          <a:prstGeom prst="rect">
            <a:avLst/>
          </a:prstGeom>
          <a:noFill/>
        </p:spPr>
        <p:txBody>
          <a:bodyPr wrap="none" rtlCol="0">
            <a:spAutoFit/>
          </a:bodyPr>
          <a:lstStyle/>
          <a:p>
            <a:r>
              <a:rPr kumimoji="1" lang="en-US" altLang="ja-JP" sz="9600" dirty="0">
                <a:solidFill>
                  <a:schemeClr val="bg1"/>
                </a:solidFill>
              </a:rPr>
              <a:t>A-03</a:t>
            </a:r>
            <a:endParaRPr kumimoji="1" lang="ja-JP" altLang="en-US" sz="9600">
              <a:solidFill>
                <a:schemeClr val="bg1"/>
              </a:solidFill>
            </a:endParaRPr>
          </a:p>
        </p:txBody>
      </p:sp>
      <p:sp>
        <p:nvSpPr>
          <p:cNvPr id="5" name="テキスト ボックス 4">
            <a:extLst>
              <a:ext uri="{FF2B5EF4-FFF2-40B4-BE49-F238E27FC236}">
                <a16:creationId xmlns:a16="http://schemas.microsoft.com/office/drawing/2014/main" id="{52C81F62-6A03-5053-5328-18379BAF6FCF}"/>
              </a:ext>
            </a:extLst>
          </p:cNvPr>
          <p:cNvSpPr txBox="1"/>
          <p:nvPr/>
        </p:nvSpPr>
        <p:spPr>
          <a:xfrm>
            <a:off x="405035" y="2705725"/>
            <a:ext cx="8423655" cy="1446550"/>
          </a:xfrm>
          <a:prstGeom prst="rect">
            <a:avLst/>
          </a:prstGeom>
          <a:noFill/>
        </p:spPr>
        <p:txBody>
          <a:bodyPr wrap="square" rtlCol="0">
            <a:spAutoFit/>
          </a:bodyPr>
          <a:lstStyle/>
          <a:p>
            <a:r>
              <a:rPr kumimoji="1" lang="ja-JP" altLang="en-US" sz="4400" b="1">
                <a:solidFill>
                  <a:schemeClr val="bg1"/>
                </a:solidFill>
              </a:rPr>
              <a:t>病児学習支援の地域連携と</a:t>
            </a:r>
            <a:endParaRPr kumimoji="1" lang="en-US" altLang="ja-JP" sz="4400" b="1" dirty="0">
              <a:solidFill>
                <a:schemeClr val="bg1"/>
              </a:solidFill>
            </a:endParaRPr>
          </a:p>
          <a:p>
            <a:r>
              <a:rPr kumimoji="1" lang="ja-JP" altLang="en-US" sz="4400" b="1">
                <a:solidFill>
                  <a:schemeClr val="bg1"/>
                </a:solidFill>
              </a:rPr>
              <a:t>全国ネットワークをつくる</a:t>
            </a:r>
          </a:p>
        </p:txBody>
      </p:sp>
      <p:sp>
        <p:nvSpPr>
          <p:cNvPr id="6" name="テキスト ボックス 5">
            <a:extLst>
              <a:ext uri="{FF2B5EF4-FFF2-40B4-BE49-F238E27FC236}">
                <a16:creationId xmlns:a16="http://schemas.microsoft.com/office/drawing/2014/main" id="{4CBDB04A-5B54-9532-00EA-4682CCF3BFE1}"/>
              </a:ext>
            </a:extLst>
          </p:cNvPr>
          <p:cNvSpPr txBox="1"/>
          <p:nvPr/>
        </p:nvSpPr>
        <p:spPr>
          <a:xfrm>
            <a:off x="405035" y="5221695"/>
            <a:ext cx="8423655" cy="830997"/>
          </a:xfrm>
          <a:prstGeom prst="rect">
            <a:avLst/>
          </a:prstGeom>
          <a:noFill/>
        </p:spPr>
        <p:txBody>
          <a:bodyPr wrap="square" rtlCol="0">
            <a:spAutoFit/>
          </a:bodyPr>
          <a:lstStyle/>
          <a:p>
            <a:r>
              <a:rPr kumimoji="1" lang="en-US" altLang="ja-JP" sz="2400" b="1" dirty="0">
                <a:solidFill>
                  <a:schemeClr val="bg1"/>
                </a:solidFill>
              </a:rPr>
              <a:t>【</a:t>
            </a:r>
            <a:r>
              <a:rPr kumimoji="1" lang="ja-JP" altLang="en-US" sz="2400" b="1">
                <a:solidFill>
                  <a:schemeClr val="bg1"/>
                </a:solidFill>
              </a:rPr>
              <a:t>発表者</a:t>
            </a:r>
            <a:r>
              <a:rPr kumimoji="1" lang="en-US" altLang="ja-JP" sz="2400" b="1" dirty="0">
                <a:solidFill>
                  <a:schemeClr val="bg1"/>
                </a:solidFill>
              </a:rPr>
              <a:t>】</a:t>
            </a:r>
            <a:r>
              <a:rPr kumimoji="1" lang="ja-JP" altLang="en-US" sz="2400" b="1">
                <a:solidFill>
                  <a:schemeClr val="bg1"/>
                </a:solidFill>
              </a:rPr>
              <a:t>志村 梨々香</a:t>
            </a:r>
            <a:r>
              <a:rPr kumimoji="1" lang="en-US" altLang="ja-JP" sz="2400" b="1" dirty="0">
                <a:solidFill>
                  <a:schemeClr val="bg1"/>
                </a:solidFill>
              </a:rPr>
              <a:t>(</a:t>
            </a:r>
            <a:r>
              <a:rPr kumimoji="1" lang="en-US" altLang="ja-JP" sz="2400" b="1" dirty="0" err="1">
                <a:solidFill>
                  <a:schemeClr val="bg1"/>
                </a:solidFill>
              </a:rPr>
              <a:t>Ririka</a:t>
            </a:r>
            <a:r>
              <a:rPr kumimoji="1" lang="en-US" altLang="ja-JP" sz="2400" b="1" dirty="0">
                <a:solidFill>
                  <a:schemeClr val="bg1"/>
                </a:solidFill>
              </a:rPr>
              <a:t> Shimura</a:t>
            </a:r>
            <a:r>
              <a:rPr kumimoji="1" lang="ja-JP" altLang="en-US" sz="2400" b="1">
                <a:solidFill>
                  <a:schemeClr val="bg1"/>
                </a:solidFill>
              </a:rPr>
              <a:t>・環境情報学部</a:t>
            </a:r>
            <a:r>
              <a:rPr kumimoji="1" lang="en-US" altLang="ja-JP" sz="2400" b="1" dirty="0">
                <a:solidFill>
                  <a:schemeClr val="bg1"/>
                </a:solidFill>
              </a:rPr>
              <a:t>3</a:t>
            </a:r>
            <a:r>
              <a:rPr kumimoji="1" lang="ja-JP" altLang="en-US" sz="2400" b="1">
                <a:solidFill>
                  <a:schemeClr val="bg1"/>
                </a:solidFill>
              </a:rPr>
              <a:t>年</a:t>
            </a:r>
            <a:r>
              <a:rPr kumimoji="1" lang="en-US" altLang="ja-JP" sz="2400" b="1" dirty="0">
                <a:solidFill>
                  <a:schemeClr val="bg1"/>
                </a:solidFill>
              </a:rPr>
              <a:t>)</a:t>
            </a:r>
          </a:p>
          <a:p>
            <a:r>
              <a:rPr kumimoji="1" lang="en-US" altLang="ja-JP" sz="2400" b="1" dirty="0">
                <a:solidFill>
                  <a:schemeClr val="bg1"/>
                </a:solidFill>
              </a:rPr>
              <a:t>【</a:t>
            </a:r>
            <a:r>
              <a:rPr kumimoji="1" lang="ja-JP" altLang="en-US" sz="2400" b="1">
                <a:solidFill>
                  <a:schemeClr val="bg1"/>
                </a:solidFill>
              </a:rPr>
              <a:t>団体名</a:t>
            </a:r>
            <a:r>
              <a:rPr kumimoji="1" lang="en-US" altLang="ja-JP" sz="2400" b="1" dirty="0">
                <a:solidFill>
                  <a:schemeClr val="bg1"/>
                </a:solidFill>
              </a:rPr>
              <a:t>】</a:t>
            </a:r>
            <a:r>
              <a:rPr kumimoji="1" lang="ja-JP" altLang="en-US" sz="2400" b="1">
                <a:solidFill>
                  <a:schemeClr val="bg1"/>
                </a:solidFill>
              </a:rPr>
              <a:t>秋山美紀研究会チルドレンケアラー班</a:t>
            </a:r>
            <a:endParaRPr kumimoji="1" lang="ja-JP" altLang="en-US" sz="2400" b="1" dirty="0">
              <a:solidFill>
                <a:schemeClr val="bg1"/>
              </a:solidFill>
            </a:endParaRPr>
          </a:p>
        </p:txBody>
      </p:sp>
    </p:spTree>
    <p:extLst>
      <p:ext uri="{BB962C8B-B14F-4D97-AF65-F5344CB8AC3E}">
        <p14:creationId xmlns:p14="http://schemas.microsoft.com/office/powerpoint/2010/main" val="25606127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AF6E3478-27A6-0815-B102-34D1F1AA9BBB}"/>
              </a:ext>
            </a:extLst>
          </p:cNvPr>
          <p:cNvSpPr txBox="1"/>
          <p:nvPr/>
        </p:nvSpPr>
        <p:spPr>
          <a:xfrm>
            <a:off x="3316400" y="191814"/>
            <a:ext cx="2511200" cy="1569660"/>
          </a:xfrm>
          <a:prstGeom prst="rect">
            <a:avLst/>
          </a:prstGeom>
          <a:noFill/>
        </p:spPr>
        <p:txBody>
          <a:bodyPr wrap="none" rtlCol="0">
            <a:spAutoFit/>
          </a:bodyPr>
          <a:lstStyle/>
          <a:p>
            <a:r>
              <a:rPr kumimoji="1" lang="en-US" altLang="ja-JP" sz="9600" dirty="0">
                <a:solidFill>
                  <a:schemeClr val="bg1"/>
                </a:solidFill>
              </a:rPr>
              <a:t>A-04</a:t>
            </a:r>
            <a:endParaRPr kumimoji="1" lang="ja-JP" altLang="en-US" sz="9600">
              <a:solidFill>
                <a:schemeClr val="bg1"/>
              </a:solidFill>
            </a:endParaRPr>
          </a:p>
        </p:txBody>
      </p:sp>
      <p:sp>
        <p:nvSpPr>
          <p:cNvPr id="5" name="テキスト ボックス 4">
            <a:extLst>
              <a:ext uri="{FF2B5EF4-FFF2-40B4-BE49-F238E27FC236}">
                <a16:creationId xmlns:a16="http://schemas.microsoft.com/office/drawing/2014/main" id="{52C81F62-6A03-5053-5328-18379BAF6FCF}"/>
              </a:ext>
            </a:extLst>
          </p:cNvPr>
          <p:cNvSpPr txBox="1"/>
          <p:nvPr/>
        </p:nvSpPr>
        <p:spPr>
          <a:xfrm>
            <a:off x="405035" y="2705725"/>
            <a:ext cx="8423655" cy="1446550"/>
          </a:xfrm>
          <a:prstGeom prst="rect">
            <a:avLst/>
          </a:prstGeom>
          <a:noFill/>
        </p:spPr>
        <p:txBody>
          <a:bodyPr wrap="square" rtlCol="0">
            <a:spAutoFit/>
          </a:bodyPr>
          <a:lstStyle/>
          <a:p>
            <a:r>
              <a:rPr kumimoji="1" lang="ja-JP" altLang="en-US" sz="4400" b="1">
                <a:solidFill>
                  <a:schemeClr val="bg1"/>
                </a:solidFill>
              </a:rPr>
              <a:t>「發明」論の構想と実践</a:t>
            </a:r>
            <a:endParaRPr kumimoji="1" lang="en-US" altLang="ja-JP" sz="4400" b="1" dirty="0">
              <a:solidFill>
                <a:schemeClr val="bg1"/>
              </a:solidFill>
            </a:endParaRPr>
          </a:p>
          <a:p>
            <a:r>
              <a:rPr kumimoji="1" lang="ja-JP" altLang="en-US" sz="4400" b="1">
                <a:solidFill>
                  <a:schemeClr val="bg1"/>
                </a:solidFill>
              </a:rPr>
              <a:t>ー</a:t>
            </a:r>
            <a:r>
              <a:rPr kumimoji="1" lang="en" altLang="ja-JP" sz="4400" b="1" dirty="0">
                <a:solidFill>
                  <a:schemeClr val="bg1"/>
                </a:solidFill>
              </a:rPr>
              <a:t>SFC</a:t>
            </a:r>
            <a:r>
              <a:rPr kumimoji="1" lang="ja-JP" altLang="en-US" sz="4400" b="1">
                <a:solidFill>
                  <a:schemeClr val="bg1"/>
                </a:solidFill>
              </a:rPr>
              <a:t>で生きるには</a:t>
            </a:r>
          </a:p>
        </p:txBody>
      </p:sp>
      <p:sp>
        <p:nvSpPr>
          <p:cNvPr id="6" name="テキスト ボックス 5">
            <a:extLst>
              <a:ext uri="{FF2B5EF4-FFF2-40B4-BE49-F238E27FC236}">
                <a16:creationId xmlns:a16="http://schemas.microsoft.com/office/drawing/2014/main" id="{4CBDB04A-5B54-9532-00EA-4682CCF3BFE1}"/>
              </a:ext>
            </a:extLst>
          </p:cNvPr>
          <p:cNvSpPr txBox="1"/>
          <p:nvPr/>
        </p:nvSpPr>
        <p:spPr>
          <a:xfrm>
            <a:off x="405035" y="5221695"/>
            <a:ext cx="8423655" cy="461665"/>
          </a:xfrm>
          <a:prstGeom prst="rect">
            <a:avLst/>
          </a:prstGeom>
          <a:noFill/>
        </p:spPr>
        <p:txBody>
          <a:bodyPr wrap="square" rtlCol="0">
            <a:spAutoFit/>
          </a:bodyPr>
          <a:lstStyle/>
          <a:p>
            <a:r>
              <a:rPr kumimoji="1" lang="en-US" altLang="ja-JP" sz="2400" b="1" dirty="0">
                <a:solidFill>
                  <a:schemeClr val="bg1"/>
                </a:solidFill>
              </a:rPr>
              <a:t>【</a:t>
            </a:r>
            <a:r>
              <a:rPr kumimoji="1" lang="ja-JP" altLang="en-US" sz="2400" b="1">
                <a:solidFill>
                  <a:schemeClr val="bg1"/>
                </a:solidFill>
              </a:rPr>
              <a:t>発表者</a:t>
            </a:r>
            <a:r>
              <a:rPr kumimoji="1" lang="en-US" altLang="ja-JP" sz="2400" b="1" dirty="0">
                <a:solidFill>
                  <a:schemeClr val="bg1"/>
                </a:solidFill>
              </a:rPr>
              <a:t>】</a:t>
            </a:r>
            <a:r>
              <a:rPr kumimoji="1" lang="ja-JP" altLang="en-US" sz="2400" b="1">
                <a:solidFill>
                  <a:schemeClr val="bg1"/>
                </a:solidFill>
              </a:rPr>
              <a:t>滝本 力斗</a:t>
            </a:r>
            <a:r>
              <a:rPr kumimoji="1" lang="en-US" altLang="ja-JP" sz="2400" b="1" dirty="0">
                <a:solidFill>
                  <a:schemeClr val="bg1"/>
                </a:solidFill>
              </a:rPr>
              <a:t>(</a:t>
            </a:r>
            <a:r>
              <a:rPr kumimoji="1" lang="en-US" altLang="ja-JP" sz="2400" b="1" dirty="0" err="1">
                <a:solidFill>
                  <a:schemeClr val="bg1"/>
                </a:solidFill>
              </a:rPr>
              <a:t>Rikito</a:t>
            </a:r>
            <a:r>
              <a:rPr kumimoji="1" lang="en-US" altLang="ja-JP" sz="2400" b="1" dirty="0">
                <a:solidFill>
                  <a:schemeClr val="bg1"/>
                </a:solidFill>
              </a:rPr>
              <a:t> </a:t>
            </a:r>
            <a:r>
              <a:rPr kumimoji="1" lang="en-US" altLang="ja-JP" sz="2400" b="1" dirty="0" err="1">
                <a:solidFill>
                  <a:schemeClr val="bg1"/>
                </a:solidFill>
              </a:rPr>
              <a:t>Takimoto</a:t>
            </a:r>
            <a:r>
              <a:rPr kumimoji="1" lang="ja-JP" altLang="en-US" sz="2400" b="1">
                <a:solidFill>
                  <a:schemeClr val="bg1"/>
                </a:solidFill>
              </a:rPr>
              <a:t>・環境情報学部</a:t>
            </a:r>
            <a:r>
              <a:rPr kumimoji="1" lang="en-US" altLang="ja-JP" sz="2400" b="1" dirty="0">
                <a:solidFill>
                  <a:schemeClr val="bg1"/>
                </a:solidFill>
              </a:rPr>
              <a:t>2</a:t>
            </a:r>
            <a:r>
              <a:rPr kumimoji="1" lang="ja-JP" altLang="en-US" sz="2400" b="1">
                <a:solidFill>
                  <a:schemeClr val="bg1"/>
                </a:solidFill>
              </a:rPr>
              <a:t>年</a:t>
            </a:r>
            <a:r>
              <a:rPr kumimoji="1" lang="en-US" altLang="ja-JP" sz="2400" b="1" dirty="0">
                <a:solidFill>
                  <a:schemeClr val="bg1"/>
                </a:solidFill>
              </a:rPr>
              <a:t>)</a:t>
            </a:r>
            <a:endParaRPr kumimoji="1" lang="en" altLang="ja-JP" sz="2400" b="1" dirty="0">
              <a:solidFill>
                <a:schemeClr val="bg1"/>
              </a:solidFill>
            </a:endParaRPr>
          </a:p>
        </p:txBody>
      </p:sp>
    </p:spTree>
    <p:extLst>
      <p:ext uri="{BB962C8B-B14F-4D97-AF65-F5344CB8AC3E}">
        <p14:creationId xmlns:p14="http://schemas.microsoft.com/office/powerpoint/2010/main" val="22702480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AF6E3478-27A6-0815-B102-34D1F1AA9BBB}"/>
              </a:ext>
            </a:extLst>
          </p:cNvPr>
          <p:cNvSpPr txBox="1"/>
          <p:nvPr/>
        </p:nvSpPr>
        <p:spPr>
          <a:xfrm>
            <a:off x="3316400" y="191814"/>
            <a:ext cx="2511200" cy="1569660"/>
          </a:xfrm>
          <a:prstGeom prst="rect">
            <a:avLst/>
          </a:prstGeom>
          <a:noFill/>
        </p:spPr>
        <p:txBody>
          <a:bodyPr wrap="none" rtlCol="0">
            <a:spAutoFit/>
          </a:bodyPr>
          <a:lstStyle/>
          <a:p>
            <a:r>
              <a:rPr kumimoji="1" lang="en-US" altLang="ja-JP" sz="9600" dirty="0">
                <a:solidFill>
                  <a:schemeClr val="bg1"/>
                </a:solidFill>
              </a:rPr>
              <a:t>A-05</a:t>
            </a:r>
            <a:endParaRPr kumimoji="1" lang="ja-JP" altLang="en-US" sz="9600">
              <a:solidFill>
                <a:schemeClr val="bg1"/>
              </a:solidFill>
            </a:endParaRPr>
          </a:p>
        </p:txBody>
      </p:sp>
      <p:sp>
        <p:nvSpPr>
          <p:cNvPr id="5" name="テキスト ボックス 4">
            <a:extLst>
              <a:ext uri="{FF2B5EF4-FFF2-40B4-BE49-F238E27FC236}">
                <a16:creationId xmlns:a16="http://schemas.microsoft.com/office/drawing/2014/main" id="{52C81F62-6A03-5053-5328-18379BAF6FCF}"/>
              </a:ext>
            </a:extLst>
          </p:cNvPr>
          <p:cNvSpPr txBox="1"/>
          <p:nvPr/>
        </p:nvSpPr>
        <p:spPr>
          <a:xfrm>
            <a:off x="405035" y="2705725"/>
            <a:ext cx="8423655" cy="1446550"/>
          </a:xfrm>
          <a:prstGeom prst="rect">
            <a:avLst/>
          </a:prstGeom>
          <a:noFill/>
        </p:spPr>
        <p:txBody>
          <a:bodyPr wrap="square" rtlCol="0">
            <a:spAutoFit/>
          </a:bodyPr>
          <a:lstStyle/>
          <a:p>
            <a:r>
              <a:rPr kumimoji="1" lang="ja-JP" altLang="en-US" sz="4400" b="1">
                <a:solidFill>
                  <a:schemeClr val="bg1"/>
                </a:solidFill>
              </a:rPr>
              <a:t>保田研究会の学研企業価値向上プロジェクト発表</a:t>
            </a:r>
          </a:p>
        </p:txBody>
      </p:sp>
      <p:sp>
        <p:nvSpPr>
          <p:cNvPr id="6" name="テキスト ボックス 5">
            <a:extLst>
              <a:ext uri="{FF2B5EF4-FFF2-40B4-BE49-F238E27FC236}">
                <a16:creationId xmlns:a16="http://schemas.microsoft.com/office/drawing/2014/main" id="{4CBDB04A-5B54-9532-00EA-4682CCF3BFE1}"/>
              </a:ext>
            </a:extLst>
          </p:cNvPr>
          <p:cNvSpPr txBox="1"/>
          <p:nvPr/>
        </p:nvSpPr>
        <p:spPr>
          <a:xfrm>
            <a:off x="405035" y="5221695"/>
            <a:ext cx="8423655" cy="830997"/>
          </a:xfrm>
          <a:prstGeom prst="rect">
            <a:avLst/>
          </a:prstGeom>
          <a:noFill/>
        </p:spPr>
        <p:txBody>
          <a:bodyPr wrap="square" rtlCol="0">
            <a:spAutoFit/>
          </a:bodyPr>
          <a:lstStyle/>
          <a:p>
            <a:r>
              <a:rPr kumimoji="1" lang="en-US" altLang="ja-JP" sz="2400" b="1" dirty="0">
                <a:solidFill>
                  <a:schemeClr val="bg1"/>
                </a:solidFill>
              </a:rPr>
              <a:t>【</a:t>
            </a:r>
            <a:r>
              <a:rPr kumimoji="1" lang="ja-JP" altLang="en-US" sz="2400" b="1">
                <a:solidFill>
                  <a:schemeClr val="bg1"/>
                </a:solidFill>
              </a:rPr>
              <a:t>発表者</a:t>
            </a:r>
            <a:r>
              <a:rPr kumimoji="1" lang="en-US" altLang="ja-JP" sz="2400" b="1" dirty="0">
                <a:solidFill>
                  <a:schemeClr val="bg1"/>
                </a:solidFill>
              </a:rPr>
              <a:t>】</a:t>
            </a:r>
            <a:r>
              <a:rPr kumimoji="1" lang="ja-JP" altLang="en-US" sz="2400" b="1">
                <a:solidFill>
                  <a:schemeClr val="bg1"/>
                </a:solidFill>
              </a:rPr>
              <a:t>工藤 靖輝</a:t>
            </a:r>
            <a:r>
              <a:rPr kumimoji="1" lang="en-US" altLang="ja-JP" sz="2400" b="1" dirty="0">
                <a:solidFill>
                  <a:schemeClr val="bg1"/>
                </a:solidFill>
              </a:rPr>
              <a:t>(</a:t>
            </a:r>
            <a:r>
              <a:rPr kumimoji="1" lang="en-US" altLang="ja-JP" sz="2400" b="1" dirty="0" err="1">
                <a:solidFill>
                  <a:schemeClr val="bg1"/>
                </a:solidFill>
              </a:rPr>
              <a:t>Yasuki</a:t>
            </a:r>
            <a:r>
              <a:rPr kumimoji="1" lang="en-US" altLang="ja-JP" sz="2400" b="1" dirty="0">
                <a:solidFill>
                  <a:schemeClr val="bg1"/>
                </a:solidFill>
              </a:rPr>
              <a:t> Kudo</a:t>
            </a:r>
            <a:r>
              <a:rPr kumimoji="1" lang="ja-JP" altLang="en-US" sz="2400" b="1">
                <a:solidFill>
                  <a:schemeClr val="bg1"/>
                </a:solidFill>
              </a:rPr>
              <a:t>・環境情報学部</a:t>
            </a:r>
            <a:r>
              <a:rPr kumimoji="1" lang="en-US" altLang="ja-JP" sz="2400" b="1" dirty="0">
                <a:solidFill>
                  <a:schemeClr val="bg1"/>
                </a:solidFill>
              </a:rPr>
              <a:t>2</a:t>
            </a:r>
            <a:r>
              <a:rPr kumimoji="1" lang="ja-JP" altLang="en-US" sz="2400" b="1">
                <a:solidFill>
                  <a:schemeClr val="bg1"/>
                </a:solidFill>
              </a:rPr>
              <a:t>年</a:t>
            </a:r>
            <a:r>
              <a:rPr kumimoji="1" lang="en-US" altLang="ja-JP" sz="2400" b="1" dirty="0">
                <a:solidFill>
                  <a:schemeClr val="bg1"/>
                </a:solidFill>
              </a:rPr>
              <a:t>)</a:t>
            </a:r>
          </a:p>
          <a:p>
            <a:r>
              <a:rPr kumimoji="1" lang="en-US" altLang="ja-JP" sz="2400" b="1" dirty="0">
                <a:solidFill>
                  <a:schemeClr val="bg1"/>
                </a:solidFill>
              </a:rPr>
              <a:t>【</a:t>
            </a:r>
            <a:r>
              <a:rPr kumimoji="1" lang="ja-JP" altLang="en-US" sz="2400" b="1">
                <a:solidFill>
                  <a:schemeClr val="bg1"/>
                </a:solidFill>
              </a:rPr>
              <a:t>団体名</a:t>
            </a:r>
            <a:r>
              <a:rPr kumimoji="1" lang="en-US" altLang="ja-JP" sz="2400" b="1" dirty="0">
                <a:solidFill>
                  <a:schemeClr val="bg1"/>
                </a:solidFill>
              </a:rPr>
              <a:t>】</a:t>
            </a:r>
            <a:r>
              <a:rPr kumimoji="1" lang="ja-JP" altLang="en-US" sz="2400" b="1">
                <a:solidFill>
                  <a:schemeClr val="bg1"/>
                </a:solidFill>
              </a:rPr>
              <a:t>保田研究会</a:t>
            </a:r>
            <a:endParaRPr kumimoji="1" lang="ja-JP" altLang="en-US" sz="2400" b="1" dirty="0">
              <a:solidFill>
                <a:schemeClr val="bg1"/>
              </a:solidFill>
            </a:endParaRPr>
          </a:p>
        </p:txBody>
      </p:sp>
    </p:spTree>
    <p:extLst>
      <p:ext uri="{BB962C8B-B14F-4D97-AF65-F5344CB8AC3E}">
        <p14:creationId xmlns:p14="http://schemas.microsoft.com/office/powerpoint/2010/main" val="2904986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2CD2C38-B5EE-2605-1DDE-9122960F3EEC}"/>
              </a:ext>
            </a:extLst>
          </p:cNvPr>
          <p:cNvSpPr txBox="1"/>
          <p:nvPr/>
        </p:nvSpPr>
        <p:spPr>
          <a:xfrm>
            <a:off x="1119516" y="2274838"/>
            <a:ext cx="6904967" cy="2308324"/>
          </a:xfrm>
          <a:prstGeom prst="rect">
            <a:avLst/>
          </a:prstGeom>
          <a:noFill/>
        </p:spPr>
        <p:txBody>
          <a:bodyPr wrap="none" rtlCol="0">
            <a:spAutoFit/>
          </a:bodyPr>
          <a:lstStyle/>
          <a:p>
            <a:pPr algn="ctr"/>
            <a:r>
              <a:rPr kumimoji="1" lang="ja-JP" altLang="en-US" sz="9600" b="1">
                <a:solidFill>
                  <a:schemeClr val="accent1"/>
                </a:solidFill>
              </a:rPr>
              <a:t>休憩時間</a:t>
            </a:r>
            <a:endParaRPr kumimoji="1" lang="en-US" altLang="ja-JP" sz="9600" b="1" dirty="0">
              <a:solidFill>
                <a:schemeClr val="accent1"/>
              </a:solidFill>
            </a:endParaRPr>
          </a:p>
          <a:p>
            <a:pPr algn="ctr"/>
            <a:r>
              <a:rPr kumimoji="1" lang="ja-JP" altLang="en-US" sz="4800" b="1">
                <a:solidFill>
                  <a:schemeClr val="accent1"/>
                </a:solidFill>
              </a:rPr>
              <a:t>次の演題番号は</a:t>
            </a:r>
            <a:r>
              <a:rPr kumimoji="1" lang="en-US" altLang="ja-JP" sz="4800" b="1" dirty="0">
                <a:solidFill>
                  <a:schemeClr val="accent1"/>
                </a:solidFill>
              </a:rPr>
              <a:t>A-06</a:t>
            </a:r>
            <a:r>
              <a:rPr kumimoji="1" lang="ja-JP" altLang="en-US" sz="4800" b="1">
                <a:solidFill>
                  <a:schemeClr val="accent1"/>
                </a:solidFill>
              </a:rPr>
              <a:t>です</a:t>
            </a:r>
          </a:p>
        </p:txBody>
      </p:sp>
    </p:spTree>
    <p:extLst>
      <p:ext uri="{BB962C8B-B14F-4D97-AF65-F5344CB8AC3E}">
        <p14:creationId xmlns:p14="http://schemas.microsoft.com/office/powerpoint/2010/main" val="30306422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AF6E3478-27A6-0815-B102-34D1F1AA9BBB}"/>
              </a:ext>
            </a:extLst>
          </p:cNvPr>
          <p:cNvSpPr txBox="1"/>
          <p:nvPr/>
        </p:nvSpPr>
        <p:spPr>
          <a:xfrm>
            <a:off x="3316400" y="191814"/>
            <a:ext cx="2511200" cy="1569660"/>
          </a:xfrm>
          <a:prstGeom prst="rect">
            <a:avLst/>
          </a:prstGeom>
          <a:noFill/>
        </p:spPr>
        <p:txBody>
          <a:bodyPr wrap="none" rtlCol="0">
            <a:spAutoFit/>
          </a:bodyPr>
          <a:lstStyle/>
          <a:p>
            <a:r>
              <a:rPr kumimoji="1" lang="en-US" altLang="ja-JP" sz="9600" dirty="0">
                <a:solidFill>
                  <a:schemeClr val="bg1"/>
                </a:solidFill>
              </a:rPr>
              <a:t>A-06</a:t>
            </a:r>
            <a:endParaRPr kumimoji="1" lang="ja-JP" altLang="en-US" sz="9600">
              <a:solidFill>
                <a:schemeClr val="bg1"/>
              </a:solidFill>
            </a:endParaRPr>
          </a:p>
        </p:txBody>
      </p:sp>
      <p:sp>
        <p:nvSpPr>
          <p:cNvPr id="5" name="テキスト ボックス 4">
            <a:extLst>
              <a:ext uri="{FF2B5EF4-FFF2-40B4-BE49-F238E27FC236}">
                <a16:creationId xmlns:a16="http://schemas.microsoft.com/office/drawing/2014/main" id="{52C81F62-6A03-5053-5328-18379BAF6FCF}"/>
              </a:ext>
            </a:extLst>
          </p:cNvPr>
          <p:cNvSpPr txBox="1"/>
          <p:nvPr/>
        </p:nvSpPr>
        <p:spPr>
          <a:xfrm>
            <a:off x="405035" y="2705725"/>
            <a:ext cx="8423655" cy="769441"/>
          </a:xfrm>
          <a:prstGeom prst="rect">
            <a:avLst/>
          </a:prstGeom>
          <a:noFill/>
        </p:spPr>
        <p:txBody>
          <a:bodyPr wrap="square" rtlCol="0">
            <a:spAutoFit/>
          </a:bodyPr>
          <a:lstStyle/>
          <a:p>
            <a:r>
              <a:rPr kumimoji="1" lang="ja-JP" altLang="en-US" sz="4400" b="1">
                <a:solidFill>
                  <a:schemeClr val="bg1"/>
                </a:solidFill>
              </a:rPr>
              <a:t>成長するカフェ</a:t>
            </a:r>
            <a:r>
              <a:rPr kumimoji="1" lang="en" altLang="ja-JP" sz="4400" b="1" dirty="0" err="1">
                <a:solidFill>
                  <a:schemeClr val="bg1"/>
                </a:solidFill>
              </a:rPr>
              <a:t>Endores</a:t>
            </a:r>
            <a:endParaRPr kumimoji="1" lang="ja-JP" altLang="en-US" sz="4400" b="1">
              <a:solidFill>
                <a:schemeClr val="bg1"/>
              </a:solidFill>
            </a:endParaRPr>
          </a:p>
        </p:txBody>
      </p:sp>
      <p:sp>
        <p:nvSpPr>
          <p:cNvPr id="6" name="テキスト ボックス 5">
            <a:extLst>
              <a:ext uri="{FF2B5EF4-FFF2-40B4-BE49-F238E27FC236}">
                <a16:creationId xmlns:a16="http://schemas.microsoft.com/office/drawing/2014/main" id="{4CBDB04A-5B54-9532-00EA-4682CCF3BFE1}"/>
              </a:ext>
            </a:extLst>
          </p:cNvPr>
          <p:cNvSpPr txBox="1"/>
          <p:nvPr/>
        </p:nvSpPr>
        <p:spPr>
          <a:xfrm>
            <a:off x="405035" y="5221695"/>
            <a:ext cx="8423655" cy="830997"/>
          </a:xfrm>
          <a:prstGeom prst="rect">
            <a:avLst/>
          </a:prstGeom>
          <a:noFill/>
        </p:spPr>
        <p:txBody>
          <a:bodyPr wrap="square" rtlCol="0">
            <a:spAutoFit/>
          </a:bodyPr>
          <a:lstStyle/>
          <a:p>
            <a:r>
              <a:rPr kumimoji="1" lang="en-US" altLang="ja-JP" sz="2400" b="1" dirty="0">
                <a:solidFill>
                  <a:schemeClr val="bg1"/>
                </a:solidFill>
              </a:rPr>
              <a:t>【</a:t>
            </a:r>
            <a:r>
              <a:rPr kumimoji="1" lang="ja-JP" altLang="en-US" sz="2400" b="1">
                <a:solidFill>
                  <a:schemeClr val="bg1"/>
                </a:solidFill>
              </a:rPr>
              <a:t>発表者</a:t>
            </a:r>
            <a:r>
              <a:rPr kumimoji="1" lang="en-US" altLang="ja-JP" sz="2400" b="1" dirty="0">
                <a:solidFill>
                  <a:schemeClr val="bg1"/>
                </a:solidFill>
              </a:rPr>
              <a:t>】</a:t>
            </a:r>
            <a:r>
              <a:rPr kumimoji="1" lang="ja-JP" altLang="en-US" sz="2400" b="1">
                <a:solidFill>
                  <a:schemeClr val="bg1"/>
                </a:solidFill>
              </a:rPr>
              <a:t>中尾 樹</a:t>
            </a:r>
            <a:r>
              <a:rPr kumimoji="1" lang="en-US" altLang="ja-JP" sz="2400" b="1" dirty="0">
                <a:solidFill>
                  <a:schemeClr val="bg1"/>
                </a:solidFill>
              </a:rPr>
              <a:t>(</a:t>
            </a:r>
            <a:r>
              <a:rPr kumimoji="1" lang="en-US" altLang="ja-JP" sz="2400" b="1" dirty="0" err="1">
                <a:solidFill>
                  <a:schemeClr val="bg1"/>
                </a:solidFill>
              </a:rPr>
              <a:t>Itsuki</a:t>
            </a:r>
            <a:r>
              <a:rPr kumimoji="1" lang="en-US" altLang="ja-JP" sz="2400" b="1" dirty="0">
                <a:solidFill>
                  <a:schemeClr val="bg1"/>
                </a:solidFill>
              </a:rPr>
              <a:t> Nakao</a:t>
            </a:r>
            <a:r>
              <a:rPr kumimoji="1" lang="ja-JP" altLang="en-US" sz="2400" b="1">
                <a:solidFill>
                  <a:schemeClr val="bg1"/>
                </a:solidFill>
              </a:rPr>
              <a:t>・環境情報学部</a:t>
            </a:r>
            <a:r>
              <a:rPr kumimoji="1" lang="en-US" altLang="ja-JP" sz="2400" b="1" dirty="0">
                <a:solidFill>
                  <a:schemeClr val="bg1"/>
                </a:solidFill>
              </a:rPr>
              <a:t>2</a:t>
            </a:r>
            <a:r>
              <a:rPr kumimoji="1" lang="ja-JP" altLang="en-US" sz="2400" b="1">
                <a:solidFill>
                  <a:schemeClr val="bg1"/>
                </a:solidFill>
              </a:rPr>
              <a:t>年</a:t>
            </a:r>
            <a:r>
              <a:rPr kumimoji="1" lang="en-US" altLang="ja-JP" sz="2400" b="1" dirty="0">
                <a:solidFill>
                  <a:schemeClr val="bg1"/>
                </a:solidFill>
              </a:rPr>
              <a:t>)</a:t>
            </a:r>
          </a:p>
          <a:p>
            <a:r>
              <a:rPr kumimoji="1" lang="en-US" altLang="ja-JP" sz="2400" b="1" dirty="0">
                <a:solidFill>
                  <a:schemeClr val="bg1"/>
                </a:solidFill>
              </a:rPr>
              <a:t>【</a:t>
            </a:r>
            <a:r>
              <a:rPr kumimoji="1" lang="ja-JP" altLang="en-US" sz="2400" b="1">
                <a:solidFill>
                  <a:schemeClr val="bg1"/>
                </a:solidFill>
              </a:rPr>
              <a:t>団体名</a:t>
            </a:r>
            <a:r>
              <a:rPr kumimoji="1" lang="en-US" altLang="ja-JP" sz="2400" b="1" dirty="0">
                <a:solidFill>
                  <a:schemeClr val="bg1"/>
                </a:solidFill>
              </a:rPr>
              <a:t>】</a:t>
            </a:r>
            <a:r>
              <a:rPr kumimoji="1" lang="ja-JP" altLang="en-US" sz="2400" b="1">
                <a:solidFill>
                  <a:schemeClr val="bg1"/>
                </a:solidFill>
              </a:rPr>
              <a:t>成長するカフェ</a:t>
            </a:r>
            <a:r>
              <a:rPr kumimoji="1" lang="en-US" altLang="ja-JP" sz="2400" b="1" dirty="0" err="1">
                <a:solidFill>
                  <a:schemeClr val="bg1"/>
                </a:solidFill>
              </a:rPr>
              <a:t>Endores</a:t>
            </a:r>
            <a:endParaRPr kumimoji="1" lang="en-US" altLang="ja-JP" sz="2400" b="1" dirty="0">
              <a:solidFill>
                <a:schemeClr val="bg1"/>
              </a:solidFill>
            </a:endParaRPr>
          </a:p>
        </p:txBody>
      </p:sp>
    </p:spTree>
    <p:extLst>
      <p:ext uri="{BB962C8B-B14F-4D97-AF65-F5344CB8AC3E}">
        <p14:creationId xmlns:p14="http://schemas.microsoft.com/office/powerpoint/2010/main" val="3309889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AF6E3478-27A6-0815-B102-34D1F1AA9BBB}"/>
              </a:ext>
            </a:extLst>
          </p:cNvPr>
          <p:cNvSpPr txBox="1"/>
          <p:nvPr/>
        </p:nvSpPr>
        <p:spPr>
          <a:xfrm>
            <a:off x="3316400" y="191814"/>
            <a:ext cx="2511200" cy="1569660"/>
          </a:xfrm>
          <a:prstGeom prst="rect">
            <a:avLst/>
          </a:prstGeom>
          <a:noFill/>
        </p:spPr>
        <p:txBody>
          <a:bodyPr wrap="none" rtlCol="0">
            <a:spAutoFit/>
          </a:bodyPr>
          <a:lstStyle/>
          <a:p>
            <a:r>
              <a:rPr kumimoji="1" lang="en-US" altLang="ja-JP" sz="9600" dirty="0">
                <a:solidFill>
                  <a:schemeClr val="bg1"/>
                </a:solidFill>
              </a:rPr>
              <a:t>A-07</a:t>
            </a:r>
            <a:endParaRPr kumimoji="1" lang="ja-JP" altLang="en-US" sz="9600">
              <a:solidFill>
                <a:schemeClr val="bg1"/>
              </a:solidFill>
            </a:endParaRPr>
          </a:p>
        </p:txBody>
      </p:sp>
      <p:sp>
        <p:nvSpPr>
          <p:cNvPr id="5" name="テキスト ボックス 4">
            <a:extLst>
              <a:ext uri="{FF2B5EF4-FFF2-40B4-BE49-F238E27FC236}">
                <a16:creationId xmlns:a16="http://schemas.microsoft.com/office/drawing/2014/main" id="{52C81F62-6A03-5053-5328-18379BAF6FCF}"/>
              </a:ext>
            </a:extLst>
          </p:cNvPr>
          <p:cNvSpPr txBox="1"/>
          <p:nvPr/>
        </p:nvSpPr>
        <p:spPr>
          <a:xfrm>
            <a:off x="405035" y="2705725"/>
            <a:ext cx="8423655" cy="1446550"/>
          </a:xfrm>
          <a:prstGeom prst="rect">
            <a:avLst/>
          </a:prstGeom>
          <a:noFill/>
        </p:spPr>
        <p:txBody>
          <a:bodyPr wrap="square" rtlCol="0">
            <a:spAutoFit/>
          </a:bodyPr>
          <a:lstStyle/>
          <a:p>
            <a:r>
              <a:rPr kumimoji="1" lang="ja-JP" altLang="en-US" sz="4400" b="1">
                <a:solidFill>
                  <a:schemeClr val="bg1"/>
                </a:solidFill>
              </a:rPr>
              <a:t>日本人改宗ムスリムの</a:t>
            </a:r>
            <a:endParaRPr kumimoji="1" lang="en-US" altLang="ja-JP" sz="4400" b="1" dirty="0">
              <a:solidFill>
                <a:schemeClr val="bg1"/>
              </a:solidFill>
            </a:endParaRPr>
          </a:p>
          <a:p>
            <a:r>
              <a:rPr kumimoji="1" lang="ja-JP" altLang="en-US" sz="4400" b="1">
                <a:solidFill>
                  <a:schemeClr val="bg1"/>
                </a:solidFill>
              </a:rPr>
              <a:t>映像オートエスノグラフィー</a:t>
            </a:r>
          </a:p>
        </p:txBody>
      </p:sp>
      <p:sp>
        <p:nvSpPr>
          <p:cNvPr id="6" name="テキスト ボックス 5">
            <a:extLst>
              <a:ext uri="{FF2B5EF4-FFF2-40B4-BE49-F238E27FC236}">
                <a16:creationId xmlns:a16="http://schemas.microsoft.com/office/drawing/2014/main" id="{4CBDB04A-5B54-9532-00EA-4682CCF3BFE1}"/>
              </a:ext>
            </a:extLst>
          </p:cNvPr>
          <p:cNvSpPr txBox="1"/>
          <p:nvPr/>
        </p:nvSpPr>
        <p:spPr>
          <a:xfrm>
            <a:off x="405035" y="5221695"/>
            <a:ext cx="8423655" cy="830997"/>
          </a:xfrm>
          <a:prstGeom prst="rect">
            <a:avLst/>
          </a:prstGeom>
          <a:noFill/>
        </p:spPr>
        <p:txBody>
          <a:bodyPr wrap="square" rtlCol="0">
            <a:spAutoFit/>
          </a:bodyPr>
          <a:lstStyle/>
          <a:p>
            <a:r>
              <a:rPr kumimoji="1" lang="en-US" altLang="ja-JP" sz="2400" b="1" dirty="0">
                <a:solidFill>
                  <a:schemeClr val="bg1"/>
                </a:solidFill>
              </a:rPr>
              <a:t>【</a:t>
            </a:r>
            <a:r>
              <a:rPr kumimoji="1" lang="ja-JP" altLang="en-US" sz="2400" b="1">
                <a:solidFill>
                  <a:schemeClr val="bg1"/>
                </a:solidFill>
              </a:rPr>
              <a:t>発表者</a:t>
            </a:r>
            <a:r>
              <a:rPr kumimoji="1" lang="en-US" altLang="ja-JP" sz="2400" b="1" dirty="0">
                <a:solidFill>
                  <a:schemeClr val="bg1"/>
                </a:solidFill>
              </a:rPr>
              <a:t>】</a:t>
            </a:r>
            <a:r>
              <a:rPr kumimoji="1" lang="ja-JP" altLang="en-US" sz="2400" b="1">
                <a:solidFill>
                  <a:schemeClr val="bg1"/>
                </a:solidFill>
              </a:rPr>
              <a:t>長谷川 護</a:t>
            </a:r>
            <a:r>
              <a:rPr kumimoji="1" lang="en-US" altLang="ja-JP" sz="2400" b="1" dirty="0">
                <a:solidFill>
                  <a:schemeClr val="bg1"/>
                </a:solidFill>
              </a:rPr>
              <a:t>(Mamoru Hasegawa</a:t>
            </a:r>
            <a:r>
              <a:rPr kumimoji="1" lang="ja-JP" altLang="en-US" sz="2400" b="1">
                <a:solidFill>
                  <a:schemeClr val="bg1"/>
                </a:solidFill>
              </a:rPr>
              <a:t>・総合政策学部</a:t>
            </a:r>
            <a:r>
              <a:rPr kumimoji="1" lang="en-US" altLang="ja-JP" sz="2400" b="1" dirty="0">
                <a:solidFill>
                  <a:schemeClr val="bg1"/>
                </a:solidFill>
              </a:rPr>
              <a:t>4</a:t>
            </a:r>
            <a:r>
              <a:rPr kumimoji="1" lang="ja-JP" altLang="en-US" sz="2400" b="1">
                <a:solidFill>
                  <a:schemeClr val="bg1"/>
                </a:solidFill>
              </a:rPr>
              <a:t>年</a:t>
            </a:r>
            <a:r>
              <a:rPr kumimoji="1" lang="en-US" altLang="ja-JP" sz="2400" b="1" dirty="0">
                <a:solidFill>
                  <a:schemeClr val="bg1"/>
                </a:solidFill>
              </a:rPr>
              <a:t>)</a:t>
            </a:r>
          </a:p>
          <a:p>
            <a:r>
              <a:rPr kumimoji="1" lang="en-US" altLang="ja-JP" sz="2400" b="1" dirty="0">
                <a:solidFill>
                  <a:schemeClr val="bg1"/>
                </a:solidFill>
              </a:rPr>
              <a:t>【</a:t>
            </a:r>
            <a:r>
              <a:rPr kumimoji="1" lang="ja-JP" altLang="en-US" sz="2400" b="1">
                <a:solidFill>
                  <a:schemeClr val="bg1"/>
                </a:solidFill>
              </a:rPr>
              <a:t>団体名</a:t>
            </a:r>
            <a:r>
              <a:rPr kumimoji="1" lang="en-US" altLang="ja-JP" sz="2400" b="1" dirty="0">
                <a:solidFill>
                  <a:schemeClr val="bg1"/>
                </a:solidFill>
              </a:rPr>
              <a:t>】</a:t>
            </a:r>
            <a:r>
              <a:rPr kumimoji="1" lang="ja-JP" altLang="en-US" sz="2400" b="1">
                <a:solidFill>
                  <a:schemeClr val="bg1"/>
                </a:solidFill>
              </a:rPr>
              <a:t>野中葉研究会</a:t>
            </a:r>
            <a:endParaRPr kumimoji="1" lang="ja-JP" altLang="en-US" sz="2400" b="1" dirty="0">
              <a:solidFill>
                <a:schemeClr val="bg1"/>
              </a:solidFill>
            </a:endParaRPr>
          </a:p>
        </p:txBody>
      </p:sp>
    </p:spTree>
    <p:extLst>
      <p:ext uri="{BB962C8B-B14F-4D97-AF65-F5344CB8AC3E}">
        <p14:creationId xmlns:p14="http://schemas.microsoft.com/office/powerpoint/2010/main" val="17068877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AF6E3478-27A6-0815-B102-34D1F1AA9BBB}"/>
              </a:ext>
            </a:extLst>
          </p:cNvPr>
          <p:cNvSpPr txBox="1"/>
          <p:nvPr/>
        </p:nvSpPr>
        <p:spPr>
          <a:xfrm>
            <a:off x="3316400" y="191814"/>
            <a:ext cx="2511200" cy="1569660"/>
          </a:xfrm>
          <a:prstGeom prst="rect">
            <a:avLst/>
          </a:prstGeom>
          <a:noFill/>
        </p:spPr>
        <p:txBody>
          <a:bodyPr wrap="none" rtlCol="0">
            <a:spAutoFit/>
          </a:bodyPr>
          <a:lstStyle/>
          <a:p>
            <a:r>
              <a:rPr kumimoji="1" lang="en-US" altLang="ja-JP" sz="9600" dirty="0">
                <a:solidFill>
                  <a:schemeClr val="bg1"/>
                </a:solidFill>
              </a:rPr>
              <a:t>A-08</a:t>
            </a:r>
            <a:endParaRPr kumimoji="1" lang="ja-JP" altLang="en-US" sz="9600">
              <a:solidFill>
                <a:schemeClr val="bg1"/>
              </a:solidFill>
            </a:endParaRPr>
          </a:p>
        </p:txBody>
      </p:sp>
      <p:sp>
        <p:nvSpPr>
          <p:cNvPr id="5" name="テキスト ボックス 4">
            <a:extLst>
              <a:ext uri="{FF2B5EF4-FFF2-40B4-BE49-F238E27FC236}">
                <a16:creationId xmlns:a16="http://schemas.microsoft.com/office/drawing/2014/main" id="{52C81F62-6A03-5053-5328-18379BAF6FCF}"/>
              </a:ext>
            </a:extLst>
          </p:cNvPr>
          <p:cNvSpPr txBox="1"/>
          <p:nvPr/>
        </p:nvSpPr>
        <p:spPr>
          <a:xfrm>
            <a:off x="405035" y="2705725"/>
            <a:ext cx="8423655" cy="1446550"/>
          </a:xfrm>
          <a:prstGeom prst="rect">
            <a:avLst/>
          </a:prstGeom>
          <a:noFill/>
        </p:spPr>
        <p:txBody>
          <a:bodyPr wrap="square" rtlCol="0">
            <a:spAutoFit/>
          </a:bodyPr>
          <a:lstStyle/>
          <a:p>
            <a:r>
              <a:rPr kumimoji="1" lang="en-US" altLang="ja-JP" sz="4400" b="1" dirty="0">
                <a:solidFill>
                  <a:schemeClr val="bg1"/>
                </a:solidFill>
              </a:rPr>
              <a:t>『</a:t>
            </a:r>
            <a:r>
              <a:rPr kumimoji="1" lang="ja-JP" altLang="en-US" sz="4400" b="1">
                <a:solidFill>
                  <a:schemeClr val="bg1"/>
                </a:solidFill>
              </a:rPr>
              <a:t>動いている庭</a:t>
            </a:r>
            <a:r>
              <a:rPr kumimoji="1" lang="en-US" altLang="ja-JP" sz="4400" b="1" dirty="0">
                <a:solidFill>
                  <a:schemeClr val="bg1"/>
                </a:solidFill>
              </a:rPr>
              <a:t>』</a:t>
            </a:r>
            <a:r>
              <a:rPr kumimoji="1" lang="ja-JP" altLang="en-US" sz="4400" b="1">
                <a:solidFill>
                  <a:schemeClr val="bg1"/>
                </a:solidFill>
              </a:rPr>
              <a:t>を理解する</a:t>
            </a:r>
            <a:endParaRPr kumimoji="1" lang="en-US" altLang="ja-JP" sz="4400" b="1" dirty="0">
              <a:solidFill>
                <a:schemeClr val="bg1"/>
              </a:solidFill>
            </a:endParaRPr>
          </a:p>
          <a:p>
            <a:r>
              <a:rPr kumimoji="1" lang="ja-JP" altLang="en-US" sz="4400" b="1">
                <a:solidFill>
                  <a:schemeClr val="bg1"/>
                </a:solidFill>
              </a:rPr>
              <a:t>ためのフィールドワーク</a:t>
            </a:r>
          </a:p>
        </p:txBody>
      </p:sp>
      <p:sp>
        <p:nvSpPr>
          <p:cNvPr id="6" name="テキスト ボックス 5">
            <a:extLst>
              <a:ext uri="{FF2B5EF4-FFF2-40B4-BE49-F238E27FC236}">
                <a16:creationId xmlns:a16="http://schemas.microsoft.com/office/drawing/2014/main" id="{4CBDB04A-5B54-9532-00EA-4682CCF3BFE1}"/>
              </a:ext>
            </a:extLst>
          </p:cNvPr>
          <p:cNvSpPr txBox="1"/>
          <p:nvPr/>
        </p:nvSpPr>
        <p:spPr>
          <a:xfrm>
            <a:off x="405035" y="5221695"/>
            <a:ext cx="8423655" cy="830997"/>
          </a:xfrm>
          <a:prstGeom prst="rect">
            <a:avLst/>
          </a:prstGeom>
          <a:noFill/>
        </p:spPr>
        <p:txBody>
          <a:bodyPr wrap="square" rtlCol="0">
            <a:spAutoFit/>
          </a:bodyPr>
          <a:lstStyle/>
          <a:p>
            <a:r>
              <a:rPr kumimoji="1" lang="en-US" altLang="ja-JP" sz="2400" b="1" dirty="0">
                <a:solidFill>
                  <a:schemeClr val="bg1"/>
                </a:solidFill>
              </a:rPr>
              <a:t>【</a:t>
            </a:r>
            <a:r>
              <a:rPr kumimoji="1" lang="ja-JP" altLang="en-US" sz="2400" b="1">
                <a:solidFill>
                  <a:schemeClr val="bg1"/>
                </a:solidFill>
              </a:rPr>
              <a:t>発表者</a:t>
            </a:r>
            <a:r>
              <a:rPr kumimoji="1" lang="en-US" altLang="ja-JP" sz="2400" b="1" dirty="0">
                <a:solidFill>
                  <a:schemeClr val="bg1"/>
                </a:solidFill>
              </a:rPr>
              <a:t>】</a:t>
            </a:r>
            <a:r>
              <a:rPr kumimoji="1" lang="ja-JP" altLang="en-US" sz="2400" b="1">
                <a:solidFill>
                  <a:schemeClr val="bg1"/>
                </a:solidFill>
              </a:rPr>
              <a:t>大国 絢美</a:t>
            </a:r>
            <a:r>
              <a:rPr kumimoji="1" lang="en-US" altLang="ja-JP" sz="2400" b="1" dirty="0">
                <a:solidFill>
                  <a:schemeClr val="bg1"/>
                </a:solidFill>
              </a:rPr>
              <a:t>(Ayami </a:t>
            </a:r>
            <a:r>
              <a:rPr kumimoji="1" lang="en-US" altLang="ja-JP" sz="2400" b="1" dirty="0" err="1">
                <a:solidFill>
                  <a:schemeClr val="bg1"/>
                </a:solidFill>
              </a:rPr>
              <a:t>Okuni</a:t>
            </a:r>
            <a:r>
              <a:rPr kumimoji="1" lang="ja-JP" altLang="en-US" sz="2400" b="1">
                <a:solidFill>
                  <a:schemeClr val="bg1"/>
                </a:solidFill>
              </a:rPr>
              <a:t>・</a:t>
            </a:r>
            <a:r>
              <a:rPr kumimoji="1" lang="ja-JP" altLang="en-US" b="1">
                <a:solidFill>
                  <a:schemeClr val="bg1"/>
                </a:solidFill>
              </a:rPr>
              <a:t>政策・メディア研究科 修士課程</a:t>
            </a:r>
            <a:r>
              <a:rPr kumimoji="1" lang="en-US" altLang="ja-JP" sz="2400" b="1" dirty="0">
                <a:solidFill>
                  <a:schemeClr val="bg1"/>
                </a:solidFill>
              </a:rPr>
              <a:t>)</a:t>
            </a:r>
          </a:p>
          <a:p>
            <a:r>
              <a:rPr kumimoji="1" lang="en-US" altLang="ja-JP" sz="2400" b="1" dirty="0">
                <a:solidFill>
                  <a:schemeClr val="bg1"/>
                </a:solidFill>
              </a:rPr>
              <a:t>【</a:t>
            </a:r>
            <a:r>
              <a:rPr kumimoji="1" lang="ja-JP" altLang="en-US" sz="2400" b="1">
                <a:solidFill>
                  <a:schemeClr val="bg1"/>
                </a:solidFill>
              </a:rPr>
              <a:t>団体名</a:t>
            </a:r>
            <a:r>
              <a:rPr kumimoji="1" lang="en-US" altLang="ja-JP" sz="2400" b="1" dirty="0">
                <a:solidFill>
                  <a:schemeClr val="bg1"/>
                </a:solidFill>
              </a:rPr>
              <a:t>】</a:t>
            </a:r>
            <a:r>
              <a:rPr kumimoji="1" lang="ja-JP" altLang="en-US" sz="2400" b="1">
                <a:solidFill>
                  <a:schemeClr val="bg1"/>
                </a:solidFill>
              </a:rPr>
              <a:t>石川初研究会の</a:t>
            </a:r>
            <a:r>
              <a:rPr kumimoji="1" lang="en-US" altLang="ja-JP" sz="2400" b="1" dirty="0">
                <a:solidFill>
                  <a:schemeClr val="bg1"/>
                </a:solidFill>
              </a:rPr>
              <a:t>M1</a:t>
            </a:r>
          </a:p>
        </p:txBody>
      </p:sp>
    </p:spTree>
    <p:extLst>
      <p:ext uri="{BB962C8B-B14F-4D97-AF65-F5344CB8AC3E}">
        <p14:creationId xmlns:p14="http://schemas.microsoft.com/office/powerpoint/2010/main" val="11718518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AF6E3478-27A6-0815-B102-34D1F1AA9BBB}"/>
              </a:ext>
            </a:extLst>
          </p:cNvPr>
          <p:cNvSpPr txBox="1"/>
          <p:nvPr/>
        </p:nvSpPr>
        <p:spPr>
          <a:xfrm>
            <a:off x="3316400" y="191814"/>
            <a:ext cx="2511200" cy="1569660"/>
          </a:xfrm>
          <a:prstGeom prst="rect">
            <a:avLst/>
          </a:prstGeom>
          <a:noFill/>
        </p:spPr>
        <p:txBody>
          <a:bodyPr wrap="none" rtlCol="0">
            <a:spAutoFit/>
          </a:bodyPr>
          <a:lstStyle/>
          <a:p>
            <a:r>
              <a:rPr kumimoji="1" lang="en-US" altLang="ja-JP" sz="9600" dirty="0">
                <a:solidFill>
                  <a:schemeClr val="bg1"/>
                </a:solidFill>
              </a:rPr>
              <a:t>A-09</a:t>
            </a:r>
            <a:endParaRPr kumimoji="1" lang="ja-JP" altLang="en-US" sz="9600">
              <a:solidFill>
                <a:schemeClr val="bg1"/>
              </a:solidFill>
            </a:endParaRPr>
          </a:p>
        </p:txBody>
      </p:sp>
      <p:sp>
        <p:nvSpPr>
          <p:cNvPr id="5" name="テキスト ボックス 4">
            <a:extLst>
              <a:ext uri="{FF2B5EF4-FFF2-40B4-BE49-F238E27FC236}">
                <a16:creationId xmlns:a16="http://schemas.microsoft.com/office/drawing/2014/main" id="{52C81F62-6A03-5053-5328-18379BAF6FCF}"/>
              </a:ext>
            </a:extLst>
          </p:cNvPr>
          <p:cNvSpPr txBox="1"/>
          <p:nvPr/>
        </p:nvSpPr>
        <p:spPr>
          <a:xfrm>
            <a:off x="405035" y="2243270"/>
            <a:ext cx="8612841" cy="2123658"/>
          </a:xfrm>
          <a:prstGeom prst="rect">
            <a:avLst/>
          </a:prstGeom>
          <a:noFill/>
        </p:spPr>
        <p:txBody>
          <a:bodyPr wrap="square" rtlCol="0">
            <a:spAutoFit/>
          </a:bodyPr>
          <a:lstStyle/>
          <a:p>
            <a:r>
              <a:rPr kumimoji="1" lang="ja-JP" altLang="en-US" sz="4400" b="1">
                <a:solidFill>
                  <a:schemeClr val="bg1"/>
                </a:solidFill>
              </a:rPr>
              <a:t>大学生に向けた骨髄バンク</a:t>
            </a:r>
            <a:endParaRPr kumimoji="1" lang="en-US" altLang="ja-JP" sz="4400" b="1" dirty="0">
              <a:solidFill>
                <a:schemeClr val="bg1"/>
              </a:solidFill>
            </a:endParaRPr>
          </a:p>
          <a:p>
            <a:r>
              <a:rPr kumimoji="1" lang="ja-JP" altLang="en-US" sz="4400" b="1">
                <a:solidFill>
                  <a:schemeClr val="bg1"/>
                </a:solidFill>
              </a:rPr>
              <a:t>ドナー啓発活動</a:t>
            </a:r>
            <a:r>
              <a:rPr kumimoji="1" lang="en-US" altLang="ja-JP" sz="4400" b="1" dirty="0">
                <a:solidFill>
                  <a:schemeClr val="bg1"/>
                </a:solidFill>
              </a:rPr>
              <a:t>〜</a:t>
            </a:r>
          </a:p>
          <a:p>
            <a:r>
              <a:rPr kumimoji="1" lang="ja-JP" altLang="en-US" sz="4400" b="1">
                <a:solidFill>
                  <a:schemeClr val="bg1"/>
                </a:solidFill>
              </a:rPr>
              <a:t>ドナー公欠制度導入を目指して</a:t>
            </a:r>
            <a:endParaRPr kumimoji="1" lang="en-US" altLang="ja-JP" sz="4400" b="1" dirty="0">
              <a:solidFill>
                <a:schemeClr val="bg1"/>
              </a:solidFill>
            </a:endParaRPr>
          </a:p>
        </p:txBody>
      </p:sp>
      <p:sp>
        <p:nvSpPr>
          <p:cNvPr id="6" name="テキスト ボックス 5">
            <a:extLst>
              <a:ext uri="{FF2B5EF4-FFF2-40B4-BE49-F238E27FC236}">
                <a16:creationId xmlns:a16="http://schemas.microsoft.com/office/drawing/2014/main" id="{4CBDB04A-5B54-9532-00EA-4682CCF3BFE1}"/>
              </a:ext>
            </a:extLst>
          </p:cNvPr>
          <p:cNvSpPr txBox="1"/>
          <p:nvPr/>
        </p:nvSpPr>
        <p:spPr>
          <a:xfrm>
            <a:off x="405035" y="5221695"/>
            <a:ext cx="8423655" cy="830997"/>
          </a:xfrm>
          <a:prstGeom prst="rect">
            <a:avLst/>
          </a:prstGeom>
          <a:noFill/>
        </p:spPr>
        <p:txBody>
          <a:bodyPr wrap="square" rtlCol="0">
            <a:spAutoFit/>
          </a:bodyPr>
          <a:lstStyle/>
          <a:p>
            <a:r>
              <a:rPr kumimoji="1" lang="en-US" altLang="ja-JP" sz="2400" b="1" dirty="0">
                <a:solidFill>
                  <a:schemeClr val="bg1"/>
                </a:solidFill>
              </a:rPr>
              <a:t>【</a:t>
            </a:r>
            <a:r>
              <a:rPr kumimoji="1" lang="ja-JP" altLang="en-US" sz="2400" b="1">
                <a:solidFill>
                  <a:schemeClr val="bg1"/>
                </a:solidFill>
              </a:rPr>
              <a:t>発表者</a:t>
            </a:r>
            <a:r>
              <a:rPr kumimoji="1" lang="en-US" altLang="ja-JP" sz="2400" b="1" dirty="0">
                <a:solidFill>
                  <a:schemeClr val="bg1"/>
                </a:solidFill>
              </a:rPr>
              <a:t>】</a:t>
            </a:r>
            <a:r>
              <a:rPr kumimoji="1" lang="ja-JP" altLang="en-US" sz="2400" b="1">
                <a:solidFill>
                  <a:schemeClr val="bg1"/>
                </a:solidFill>
              </a:rPr>
              <a:t>山本 千聖</a:t>
            </a:r>
            <a:r>
              <a:rPr kumimoji="1" lang="en-US" altLang="ja-JP" sz="2400" b="1" dirty="0">
                <a:solidFill>
                  <a:schemeClr val="bg1"/>
                </a:solidFill>
              </a:rPr>
              <a:t>(</a:t>
            </a:r>
            <a:r>
              <a:rPr kumimoji="1" lang="en-US" altLang="ja-JP" sz="2400" b="1" dirty="0" err="1">
                <a:solidFill>
                  <a:schemeClr val="bg1"/>
                </a:solidFill>
              </a:rPr>
              <a:t>Chisato</a:t>
            </a:r>
            <a:r>
              <a:rPr kumimoji="1" lang="en-US" altLang="ja-JP" sz="2400" b="1" dirty="0">
                <a:solidFill>
                  <a:schemeClr val="bg1"/>
                </a:solidFill>
              </a:rPr>
              <a:t> Yamamoto</a:t>
            </a:r>
            <a:r>
              <a:rPr kumimoji="1" lang="ja-JP" altLang="en-US" sz="2400" b="1">
                <a:solidFill>
                  <a:schemeClr val="bg1"/>
                </a:solidFill>
              </a:rPr>
              <a:t>・総合政策学部</a:t>
            </a:r>
            <a:r>
              <a:rPr kumimoji="1" lang="en-US" altLang="ja-JP" sz="2400" b="1" dirty="0">
                <a:solidFill>
                  <a:schemeClr val="bg1"/>
                </a:solidFill>
              </a:rPr>
              <a:t>3</a:t>
            </a:r>
            <a:r>
              <a:rPr kumimoji="1" lang="ja-JP" altLang="en-US" sz="2400" b="1">
                <a:solidFill>
                  <a:schemeClr val="bg1"/>
                </a:solidFill>
              </a:rPr>
              <a:t>年</a:t>
            </a:r>
            <a:r>
              <a:rPr kumimoji="1" lang="en-US" altLang="ja-JP" sz="2400" b="1" dirty="0">
                <a:solidFill>
                  <a:schemeClr val="bg1"/>
                </a:solidFill>
              </a:rPr>
              <a:t>)</a:t>
            </a:r>
          </a:p>
          <a:p>
            <a:r>
              <a:rPr kumimoji="1" lang="en-US" altLang="ja-JP" sz="2400" b="1" dirty="0">
                <a:solidFill>
                  <a:schemeClr val="bg1"/>
                </a:solidFill>
              </a:rPr>
              <a:t>【</a:t>
            </a:r>
            <a:r>
              <a:rPr kumimoji="1" lang="ja-JP" altLang="en-US" sz="2400" b="1">
                <a:solidFill>
                  <a:schemeClr val="bg1"/>
                </a:solidFill>
              </a:rPr>
              <a:t>団体名</a:t>
            </a:r>
            <a:r>
              <a:rPr kumimoji="1" lang="en-US" altLang="ja-JP" sz="2400" b="1" dirty="0">
                <a:solidFill>
                  <a:schemeClr val="bg1"/>
                </a:solidFill>
              </a:rPr>
              <a:t>】</a:t>
            </a:r>
            <a:r>
              <a:rPr kumimoji="1" lang="ja-JP" altLang="en-US" sz="2400" b="1">
                <a:solidFill>
                  <a:schemeClr val="bg1"/>
                </a:solidFill>
              </a:rPr>
              <a:t>骨髄バンク啓発学生団体「つなぐ」</a:t>
            </a:r>
            <a:endParaRPr kumimoji="1" lang="ja-JP" altLang="en-US" sz="2400" b="1" dirty="0">
              <a:solidFill>
                <a:schemeClr val="bg1"/>
              </a:solidFill>
            </a:endParaRPr>
          </a:p>
        </p:txBody>
      </p:sp>
    </p:spTree>
    <p:extLst>
      <p:ext uri="{BB962C8B-B14F-4D97-AF65-F5344CB8AC3E}">
        <p14:creationId xmlns:p14="http://schemas.microsoft.com/office/powerpoint/2010/main" val="3043921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AF6E3478-27A6-0815-B102-34D1F1AA9BBB}"/>
              </a:ext>
            </a:extLst>
          </p:cNvPr>
          <p:cNvSpPr txBox="1"/>
          <p:nvPr/>
        </p:nvSpPr>
        <p:spPr>
          <a:xfrm>
            <a:off x="3316400" y="191814"/>
            <a:ext cx="2511200" cy="1569660"/>
          </a:xfrm>
          <a:prstGeom prst="rect">
            <a:avLst/>
          </a:prstGeom>
          <a:noFill/>
        </p:spPr>
        <p:txBody>
          <a:bodyPr wrap="none" rtlCol="0">
            <a:spAutoFit/>
          </a:bodyPr>
          <a:lstStyle/>
          <a:p>
            <a:r>
              <a:rPr kumimoji="1" lang="en-US" altLang="ja-JP" sz="9600" dirty="0">
                <a:solidFill>
                  <a:schemeClr val="bg1"/>
                </a:solidFill>
              </a:rPr>
              <a:t>A-10</a:t>
            </a:r>
            <a:endParaRPr kumimoji="1" lang="ja-JP" altLang="en-US" sz="9600">
              <a:solidFill>
                <a:schemeClr val="bg1"/>
              </a:solidFill>
            </a:endParaRPr>
          </a:p>
        </p:txBody>
      </p:sp>
      <p:sp>
        <p:nvSpPr>
          <p:cNvPr id="5" name="テキスト ボックス 4">
            <a:extLst>
              <a:ext uri="{FF2B5EF4-FFF2-40B4-BE49-F238E27FC236}">
                <a16:creationId xmlns:a16="http://schemas.microsoft.com/office/drawing/2014/main" id="{52C81F62-6A03-5053-5328-18379BAF6FCF}"/>
              </a:ext>
            </a:extLst>
          </p:cNvPr>
          <p:cNvSpPr txBox="1"/>
          <p:nvPr/>
        </p:nvSpPr>
        <p:spPr>
          <a:xfrm>
            <a:off x="405035" y="2705725"/>
            <a:ext cx="8423655" cy="769441"/>
          </a:xfrm>
          <a:prstGeom prst="rect">
            <a:avLst/>
          </a:prstGeom>
          <a:noFill/>
        </p:spPr>
        <p:txBody>
          <a:bodyPr wrap="square" rtlCol="0">
            <a:spAutoFit/>
          </a:bodyPr>
          <a:lstStyle/>
          <a:p>
            <a:r>
              <a:rPr kumimoji="1" lang="ja-JP" altLang="en-US" sz="4400" b="1">
                <a:solidFill>
                  <a:schemeClr val="bg1"/>
                </a:solidFill>
              </a:rPr>
              <a:t>八百藤の活動発表</a:t>
            </a:r>
          </a:p>
        </p:txBody>
      </p:sp>
      <p:sp>
        <p:nvSpPr>
          <p:cNvPr id="6" name="テキスト ボックス 5">
            <a:extLst>
              <a:ext uri="{FF2B5EF4-FFF2-40B4-BE49-F238E27FC236}">
                <a16:creationId xmlns:a16="http://schemas.microsoft.com/office/drawing/2014/main" id="{4CBDB04A-5B54-9532-00EA-4682CCF3BFE1}"/>
              </a:ext>
            </a:extLst>
          </p:cNvPr>
          <p:cNvSpPr txBox="1"/>
          <p:nvPr/>
        </p:nvSpPr>
        <p:spPr>
          <a:xfrm>
            <a:off x="202517" y="5242715"/>
            <a:ext cx="8738965" cy="830997"/>
          </a:xfrm>
          <a:prstGeom prst="rect">
            <a:avLst/>
          </a:prstGeom>
          <a:noFill/>
        </p:spPr>
        <p:txBody>
          <a:bodyPr wrap="square" rtlCol="0">
            <a:spAutoFit/>
          </a:bodyPr>
          <a:lstStyle/>
          <a:p>
            <a:r>
              <a:rPr kumimoji="1" lang="en-US" altLang="ja-JP" sz="2400" b="1" dirty="0">
                <a:solidFill>
                  <a:schemeClr val="bg1"/>
                </a:solidFill>
              </a:rPr>
              <a:t>【</a:t>
            </a:r>
            <a:r>
              <a:rPr kumimoji="1" lang="ja-JP" altLang="en-US" sz="2400" b="1">
                <a:solidFill>
                  <a:schemeClr val="bg1"/>
                </a:solidFill>
              </a:rPr>
              <a:t>発表者</a:t>
            </a:r>
            <a:r>
              <a:rPr kumimoji="1" lang="en-US" altLang="ja-JP" sz="2400" b="1" dirty="0">
                <a:solidFill>
                  <a:schemeClr val="bg1"/>
                </a:solidFill>
              </a:rPr>
              <a:t>】</a:t>
            </a:r>
            <a:r>
              <a:rPr kumimoji="1" lang="ja-JP" altLang="en-US" sz="2400" b="1">
                <a:solidFill>
                  <a:schemeClr val="bg1"/>
                </a:solidFill>
              </a:rPr>
              <a:t>橋本 淳太郎</a:t>
            </a:r>
            <a:r>
              <a:rPr kumimoji="1" lang="en-US" altLang="ja-JP" sz="2400" b="1" dirty="0">
                <a:solidFill>
                  <a:schemeClr val="bg1"/>
                </a:solidFill>
              </a:rPr>
              <a:t>(</a:t>
            </a:r>
            <a:r>
              <a:rPr kumimoji="1" lang="en-US" altLang="ja-JP" sz="2400" b="1" dirty="0" err="1">
                <a:solidFill>
                  <a:schemeClr val="bg1"/>
                </a:solidFill>
              </a:rPr>
              <a:t>Juntaro</a:t>
            </a:r>
            <a:r>
              <a:rPr kumimoji="1" lang="en-US" altLang="ja-JP" sz="2400" b="1" dirty="0">
                <a:solidFill>
                  <a:schemeClr val="bg1"/>
                </a:solidFill>
              </a:rPr>
              <a:t> Hashimoto</a:t>
            </a:r>
            <a:r>
              <a:rPr kumimoji="1" lang="ja-JP" altLang="en-US" sz="2400" b="1">
                <a:solidFill>
                  <a:schemeClr val="bg1"/>
                </a:solidFill>
              </a:rPr>
              <a:t>・環境情報学部</a:t>
            </a:r>
            <a:r>
              <a:rPr kumimoji="1" lang="en-US" altLang="ja-JP" sz="2400" b="1" dirty="0">
                <a:solidFill>
                  <a:schemeClr val="bg1"/>
                </a:solidFill>
              </a:rPr>
              <a:t>2</a:t>
            </a:r>
            <a:r>
              <a:rPr kumimoji="1" lang="ja-JP" altLang="en-US" sz="2400" b="1">
                <a:solidFill>
                  <a:schemeClr val="bg1"/>
                </a:solidFill>
              </a:rPr>
              <a:t>年</a:t>
            </a:r>
            <a:r>
              <a:rPr kumimoji="1" lang="en-US" altLang="ja-JP" sz="2400" b="1" dirty="0">
                <a:solidFill>
                  <a:schemeClr val="bg1"/>
                </a:solidFill>
              </a:rPr>
              <a:t>)</a:t>
            </a:r>
          </a:p>
          <a:p>
            <a:r>
              <a:rPr kumimoji="1" lang="en-US" altLang="ja-JP" sz="2400" b="1" dirty="0">
                <a:solidFill>
                  <a:schemeClr val="bg1"/>
                </a:solidFill>
              </a:rPr>
              <a:t>【</a:t>
            </a:r>
            <a:r>
              <a:rPr kumimoji="1" lang="ja-JP" altLang="en-US" sz="2400" b="1">
                <a:solidFill>
                  <a:schemeClr val="bg1"/>
                </a:solidFill>
              </a:rPr>
              <a:t>団体名</a:t>
            </a:r>
            <a:r>
              <a:rPr kumimoji="1" lang="en-US" altLang="ja-JP" sz="2400" b="1" dirty="0">
                <a:solidFill>
                  <a:schemeClr val="bg1"/>
                </a:solidFill>
              </a:rPr>
              <a:t>】</a:t>
            </a:r>
            <a:r>
              <a:rPr kumimoji="1" lang="ja-JP" altLang="en-US" sz="2400" b="1">
                <a:solidFill>
                  <a:schemeClr val="bg1"/>
                </a:solidFill>
              </a:rPr>
              <a:t>八百藤</a:t>
            </a:r>
            <a:endParaRPr kumimoji="1" lang="ja-JP" altLang="en-US" sz="2400" b="1" dirty="0">
              <a:solidFill>
                <a:schemeClr val="bg1"/>
              </a:solidFill>
            </a:endParaRPr>
          </a:p>
        </p:txBody>
      </p:sp>
    </p:spTree>
    <p:extLst>
      <p:ext uri="{BB962C8B-B14F-4D97-AF65-F5344CB8AC3E}">
        <p14:creationId xmlns:p14="http://schemas.microsoft.com/office/powerpoint/2010/main" val="21740691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2CD2C38-B5EE-2605-1DDE-9122960F3EEC}"/>
              </a:ext>
            </a:extLst>
          </p:cNvPr>
          <p:cNvSpPr txBox="1"/>
          <p:nvPr/>
        </p:nvSpPr>
        <p:spPr>
          <a:xfrm>
            <a:off x="1130191" y="2274838"/>
            <a:ext cx="6883616" cy="2308324"/>
          </a:xfrm>
          <a:prstGeom prst="rect">
            <a:avLst/>
          </a:prstGeom>
          <a:noFill/>
        </p:spPr>
        <p:txBody>
          <a:bodyPr wrap="none" rtlCol="0">
            <a:spAutoFit/>
          </a:bodyPr>
          <a:lstStyle/>
          <a:p>
            <a:pPr algn="ctr"/>
            <a:r>
              <a:rPr kumimoji="1" lang="ja-JP" altLang="en-US" sz="9600" b="1">
                <a:solidFill>
                  <a:schemeClr val="accent1"/>
                </a:solidFill>
              </a:rPr>
              <a:t>休憩時間</a:t>
            </a:r>
            <a:endParaRPr kumimoji="1" lang="en-US" altLang="ja-JP" sz="9600" b="1" dirty="0">
              <a:solidFill>
                <a:schemeClr val="accent1"/>
              </a:solidFill>
            </a:endParaRPr>
          </a:p>
          <a:p>
            <a:pPr algn="ctr"/>
            <a:r>
              <a:rPr kumimoji="1" lang="ja-JP" altLang="en-US" sz="4800" b="1">
                <a:solidFill>
                  <a:schemeClr val="accent1"/>
                </a:solidFill>
              </a:rPr>
              <a:t>次の演題番号は</a:t>
            </a:r>
            <a:r>
              <a:rPr kumimoji="1" lang="en-US" altLang="ja-JP" sz="4800" b="1" dirty="0">
                <a:solidFill>
                  <a:schemeClr val="accent1"/>
                </a:solidFill>
              </a:rPr>
              <a:t>B-01</a:t>
            </a:r>
            <a:r>
              <a:rPr kumimoji="1" lang="ja-JP" altLang="en-US" sz="4800" b="1">
                <a:solidFill>
                  <a:schemeClr val="accent1"/>
                </a:solidFill>
              </a:rPr>
              <a:t>です</a:t>
            </a:r>
          </a:p>
        </p:txBody>
      </p:sp>
    </p:spTree>
    <p:extLst>
      <p:ext uri="{BB962C8B-B14F-4D97-AF65-F5344CB8AC3E}">
        <p14:creationId xmlns:p14="http://schemas.microsoft.com/office/powerpoint/2010/main" val="24276176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AF6E3478-27A6-0815-B102-34D1F1AA9BBB}"/>
              </a:ext>
            </a:extLst>
          </p:cNvPr>
          <p:cNvSpPr txBox="1"/>
          <p:nvPr/>
        </p:nvSpPr>
        <p:spPr>
          <a:xfrm>
            <a:off x="3316400" y="191814"/>
            <a:ext cx="2478564" cy="1569660"/>
          </a:xfrm>
          <a:prstGeom prst="rect">
            <a:avLst/>
          </a:prstGeom>
          <a:noFill/>
        </p:spPr>
        <p:txBody>
          <a:bodyPr wrap="none" rtlCol="0">
            <a:spAutoFit/>
          </a:bodyPr>
          <a:lstStyle/>
          <a:p>
            <a:r>
              <a:rPr kumimoji="1" lang="en-US" altLang="ja-JP" sz="9600" dirty="0">
                <a:solidFill>
                  <a:schemeClr val="bg1"/>
                </a:solidFill>
              </a:rPr>
              <a:t>B-01</a:t>
            </a:r>
            <a:endParaRPr kumimoji="1" lang="ja-JP" altLang="en-US" sz="9600">
              <a:solidFill>
                <a:schemeClr val="bg1"/>
              </a:solidFill>
            </a:endParaRPr>
          </a:p>
        </p:txBody>
      </p:sp>
      <p:sp>
        <p:nvSpPr>
          <p:cNvPr id="5" name="テキスト ボックス 4">
            <a:extLst>
              <a:ext uri="{FF2B5EF4-FFF2-40B4-BE49-F238E27FC236}">
                <a16:creationId xmlns:a16="http://schemas.microsoft.com/office/drawing/2014/main" id="{52C81F62-6A03-5053-5328-18379BAF6FCF}"/>
              </a:ext>
            </a:extLst>
          </p:cNvPr>
          <p:cNvSpPr txBox="1"/>
          <p:nvPr/>
        </p:nvSpPr>
        <p:spPr>
          <a:xfrm>
            <a:off x="405035" y="2705725"/>
            <a:ext cx="8423655" cy="769441"/>
          </a:xfrm>
          <a:prstGeom prst="rect">
            <a:avLst/>
          </a:prstGeom>
          <a:noFill/>
        </p:spPr>
        <p:txBody>
          <a:bodyPr wrap="square" rtlCol="0">
            <a:spAutoFit/>
          </a:bodyPr>
          <a:lstStyle/>
          <a:p>
            <a:r>
              <a:rPr kumimoji="1" lang="ja-JP" altLang="en-US" sz="4400" b="1">
                <a:solidFill>
                  <a:schemeClr val="bg1"/>
                </a:solidFill>
              </a:rPr>
              <a:t>離島を生きる人々の在宅看取り</a:t>
            </a:r>
          </a:p>
        </p:txBody>
      </p:sp>
      <p:sp>
        <p:nvSpPr>
          <p:cNvPr id="6" name="テキスト ボックス 5">
            <a:extLst>
              <a:ext uri="{FF2B5EF4-FFF2-40B4-BE49-F238E27FC236}">
                <a16:creationId xmlns:a16="http://schemas.microsoft.com/office/drawing/2014/main" id="{4CBDB04A-5B54-9532-00EA-4682CCF3BFE1}"/>
              </a:ext>
            </a:extLst>
          </p:cNvPr>
          <p:cNvSpPr txBox="1"/>
          <p:nvPr/>
        </p:nvSpPr>
        <p:spPr>
          <a:xfrm>
            <a:off x="405035" y="5221695"/>
            <a:ext cx="8423655" cy="830997"/>
          </a:xfrm>
          <a:prstGeom prst="rect">
            <a:avLst/>
          </a:prstGeom>
          <a:noFill/>
        </p:spPr>
        <p:txBody>
          <a:bodyPr wrap="square" rtlCol="0">
            <a:spAutoFit/>
          </a:bodyPr>
          <a:lstStyle/>
          <a:p>
            <a:r>
              <a:rPr kumimoji="1" lang="en-US" altLang="ja-JP" sz="2400" b="1" dirty="0">
                <a:solidFill>
                  <a:schemeClr val="bg1"/>
                </a:solidFill>
              </a:rPr>
              <a:t>【</a:t>
            </a:r>
            <a:r>
              <a:rPr kumimoji="1" lang="ja-JP" altLang="en-US" sz="2400" b="1">
                <a:solidFill>
                  <a:schemeClr val="bg1"/>
                </a:solidFill>
              </a:rPr>
              <a:t>発表者</a:t>
            </a:r>
            <a:r>
              <a:rPr kumimoji="1" lang="en-US" altLang="ja-JP" sz="2400" b="1" dirty="0">
                <a:solidFill>
                  <a:schemeClr val="bg1"/>
                </a:solidFill>
              </a:rPr>
              <a:t>】</a:t>
            </a:r>
            <a:r>
              <a:rPr kumimoji="1" lang="ja-JP" altLang="en-US" sz="2400" b="1">
                <a:solidFill>
                  <a:schemeClr val="bg1"/>
                </a:solidFill>
              </a:rPr>
              <a:t>廣瀬 みお</a:t>
            </a:r>
            <a:r>
              <a:rPr kumimoji="1" lang="en-US" altLang="ja-JP" sz="2400" b="1" dirty="0">
                <a:solidFill>
                  <a:schemeClr val="bg1"/>
                </a:solidFill>
              </a:rPr>
              <a:t>(Mio Hirose</a:t>
            </a:r>
            <a:r>
              <a:rPr kumimoji="1" lang="ja-JP" altLang="en-US" sz="2400" b="1">
                <a:solidFill>
                  <a:schemeClr val="bg1"/>
                </a:solidFill>
              </a:rPr>
              <a:t>・総合政策学部</a:t>
            </a:r>
            <a:r>
              <a:rPr kumimoji="1" lang="en-US" altLang="ja-JP" sz="2400" b="1" dirty="0">
                <a:solidFill>
                  <a:schemeClr val="bg1"/>
                </a:solidFill>
              </a:rPr>
              <a:t>4</a:t>
            </a:r>
            <a:r>
              <a:rPr kumimoji="1" lang="ja-JP" altLang="en-US" sz="2400" b="1">
                <a:solidFill>
                  <a:schemeClr val="bg1"/>
                </a:solidFill>
              </a:rPr>
              <a:t>年</a:t>
            </a:r>
            <a:r>
              <a:rPr kumimoji="1" lang="en-US" altLang="ja-JP" sz="2400" b="1" dirty="0">
                <a:solidFill>
                  <a:schemeClr val="bg1"/>
                </a:solidFill>
              </a:rPr>
              <a:t>)</a:t>
            </a:r>
          </a:p>
          <a:p>
            <a:r>
              <a:rPr kumimoji="1" lang="en-US" altLang="ja-JP" sz="2400" b="1" dirty="0">
                <a:solidFill>
                  <a:schemeClr val="bg1"/>
                </a:solidFill>
              </a:rPr>
              <a:t>【</a:t>
            </a:r>
            <a:r>
              <a:rPr kumimoji="1" lang="ja-JP" altLang="en-US" sz="2400" b="1">
                <a:solidFill>
                  <a:schemeClr val="bg1"/>
                </a:solidFill>
              </a:rPr>
              <a:t>指導教員</a:t>
            </a:r>
            <a:r>
              <a:rPr kumimoji="1" lang="en-US" altLang="ja-JP" sz="2400" b="1" dirty="0">
                <a:solidFill>
                  <a:schemeClr val="bg1"/>
                </a:solidFill>
              </a:rPr>
              <a:t>】</a:t>
            </a:r>
            <a:r>
              <a:rPr kumimoji="1" lang="ja-JP" altLang="en-US" sz="2400" b="1">
                <a:solidFill>
                  <a:schemeClr val="bg1"/>
                </a:solidFill>
              </a:rPr>
              <a:t>秋山 美紀</a:t>
            </a:r>
            <a:r>
              <a:rPr kumimoji="1" lang="en-US" altLang="ja-JP" sz="2400" b="1" dirty="0">
                <a:solidFill>
                  <a:schemeClr val="bg1"/>
                </a:solidFill>
              </a:rPr>
              <a:t>(</a:t>
            </a:r>
            <a:r>
              <a:rPr kumimoji="1" lang="ja-JP" altLang="en-US" sz="2400" b="1">
                <a:solidFill>
                  <a:schemeClr val="bg1"/>
                </a:solidFill>
              </a:rPr>
              <a:t>環境情報学部</a:t>
            </a:r>
            <a:r>
              <a:rPr kumimoji="1" lang="en-US" altLang="ja-JP" sz="2400" b="1" dirty="0">
                <a:solidFill>
                  <a:schemeClr val="bg1"/>
                </a:solidFill>
              </a:rPr>
              <a:t>)</a:t>
            </a:r>
          </a:p>
        </p:txBody>
      </p:sp>
    </p:spTree>
    <p:extLst>
      <p:ext uri="{BB962C8B-B14F-4D97-AF65-F5344CB8AC3E}">
        <p14:creationId xmlns:p14="http://schemas.microsoft.com/office/powerpoint/2010/main" val="37458823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AF6E3478-27A6-0815-B102-34D1F1AA9BBB}"/>
              </a:ext>
            </a:extLst>
          </p:cNvPr>
          <p:cNvSpPr txBox="1"/>
          <p:nvPr/>
        </p:nvSpPr>
        <p:spPr>
          <a:xfrm>
            <a:off x="3316400" y="191814"/>
            <a:ext cx="2478564" cy="1569660"/>
          </a:xfrm>
          <a:prstGeom prst="rect">
            <a:avLst/>
          </a:prstGeom>
          <a:noFill/>
        </p:spPr>
        <p:txBody>
          <a:bodyPr wrap="none" rtlCol="0">
            <a:spAutoFit/>
          </a:bodyPr>
          <a:lstStyle/>
          <a:p>
            <a:r>
              <a:rPr kumimoji="1" lang="en-US" altLang="ja-JP" sz="9600" dirty="0">
                <a:solidFill>
                  <a:schemeClr val="bg1"/>
                </a:solidFill>
              </a:rPr>
              <a:t>B-02</a:t>
            </a:r>
            <a:endParaRPr kumimoji="1" lang="ja-JP" altLang="en-US" sz="9600">
              <a:solidFill>
                <a:schemeClr val="bg1"/>
              </a:solidFill>
            </a:endParaRPr>
          </a:p>
        </p:txBody>
      </p:sp>
      <p:sp>
        <p:nvSpPr>
          <p:cNvPr id="5" name="テキスト ボックス 4">
            <a:extLst>
              <a:ext uri="{FF2B5EF4-FFF2-40B4-BE49-F238E27FC236}">
                <a16:creationId xmlns:a16="http://schemas.microsoft.com/office/drawing/2014/main" id="{52C81F62-6A03-5053-5328-18379BAF6FCF}"/>
              </a:ext>
            </a:extLst>
          </p:cNvPr>
          <p:cNvSpPr txBox="1"/>
          <p:nvPr/>
        </p:nvSpPr>
        <p:spPr>
          <a:xfrm>
            <a:off x="405035" y="2159187"/>
            <a:ext cx="8423655" cy="2123658"/>
          </a:xfrm>
          <a:prstGeom prst="rect">
            <a:avLst/>
          </a:prstGeom>
          <a:noFill/>
        </p:spPr>
        <p:txBody>
          <a:bodyPr wrap="square" rtlCol="0">
            <a:spAutoFit/>
          </a:bodyPr>
          <a:lstStyle/>
          <a:p>
            <a:r>
              <a:rPr kumimoji="1" lang="ja-JP" altLang="en-US" sz="4400" b="1">
                <a:solidFill>
                  <a:schemeClr val="bg1"/>
                </a:solidFill>
              </a:rPr>
              <a:t>深層学習を用いた自動運転</a:t>
            </a:r>
            <a:endParaRPr kumimoji="1" lang="en-US" altLang="ja-JP" sz="4400" b="1" dirty="0">
              <a:solidFill>
                <a:schemeClr val="bg1"/>
              </a:solidFill>
            </a:endParaRPr>
          </a:p>
          <a:p>
            <a:r>
              <a:rPr kumimoji="1" lang="ja-JP" altLang="en-US" sz="4400" b="1">
                <a:solidFill>
                  <a:schemeClr val="bg1"/>
                </a:solidFill>
              </a:rPr>
              <a:t>シャトルバスの局所的な</a:t>
            </a:r>
            <a:endParaRPr kumimoji="1" lang="en-US" altLang="ja-JP" sz="4400" b="1" dirty="0">
              <a:solidFill>
                <a:schemeClr val="bg1"/>
              </a:solidFill>
            </a:endParaRPr>
          </a:p>
          <a:p>
            <a:r>
              <a:rPr kumimoji="1" lang="ja-JP" altLang="en-US" sz="4400" b="1">
                <a:solidFill>
                  <a:schemeClr val="bg1"/>
                </a:solidFill>
              </a:rPr>
              <a:t>走行判断に関する研究</a:t>
            </a:r>
          </a:p>
        </p:txBody>
      </p:sp>
      <p:sp>
        <p:nvSpPr>
          <p:cNvPr id="6" name="テキスト ボックス 5">
            <a:extLst>
              <a:ext uri="{FF2B5EF4-FFF2-40B4-BE49-F238E27FC236}">
                <a16:creationId xmlns:a16="http://schemas.microsoft.com/office/drawing/2014/main" id="{4CBDB04A-5B54-9532-00EA-4682CCF3BFE1}"/>
              </a:ext>
            </a:extLst>
          </p:cNvPr>
          <p:cNvSpPr txBox="1"/>
          <p:nvPr/>
        </p:nvSpPr>
        <p:spPr>
          <a:xfrm>
            <a:off x="89725" y="5232205"/>
            <a:ext cx="8738965" cy="830997"/>
          </a:xfrm>
          <a:prstGeom prst="rect">
            <a:avLst/>
          </a:prstGeom>
          <a:noFill/>
        </p:spPr>
        <p:txBody>
          <a:bodyPr wrap="square" rtlCol="0">
            <a:spAutoFit/>
          </a:bodyPr>
          <a:lstStyle/>
          <a:p>
            <a:r>
              <a:rPr kumimoji="1" lang="en-US" altLang="ja-JP" sz="2400" b="1" dirty="0">
                <a:solidFill>
                  <a:schemeClr val="bg1"/>
                </a:solidFill>
              </a:rPr>
              <a:t>【</a:t>
            </a:r>
            <a:r>
              <a:rPr kumimoji="1" lang="ja-JP" altLang="en-US" sz="2400" b="1">
                <a:solidFill>
                  <a:schemeClr val="bg1"/>
                </a:solidFill>
              </a:rPr>
              <a:t>発表者</a:t>
            </a:r>
            <a:r>
              <a:rPr kumimoji="1" lang="en-US" altLang="ja-JP" sz="2400" b="1" dirty="0">
                <a:solidFill>
                  <a:schemeClr val="bg1"/>
                </a:solidFill>
              </a:rPr>
              <a:t>】</a:t>
            </a:r>
            <a:r>
              <a:rPr kumimoji="1" lang="ja-JP" altLang="en-US" sz="2400" b="1">
                <a:solidFill>
                  <a:schemeClr val="bg1"/>
                </a:solidFill>
              </a:rPr>
              <a:t>皆川 大地</a:t>
            </a:r>
            <a:r>
              <a:rPr kumimoji="1" lang="en-US" altLang="ja-JP" sz="2400" b="1" dirty="0">
                <a:solidFill>
                  <a:schemeClr val="bg1"/>
                </a:solidFill>
              </a:rPr>
              <a:t>(Daichi Minagawa</a:t>
            </a:r>
            <a:r>
              <a:rPr kumimoji="1" lang="ja-JP" altLang="en-US" sz="2400" b="1">
                <a:solidFill>
                  <a:schemeClr val="bg1"/>
                </a:solidFill>
              </a:rPr>
              <a:t>・</a:t>
            </a:r>
            <a:r>
              <a:rPr kumimoji="1" lang="ja-JP" altLang="en-US" sz="1600" b="1">
                <a:solidFill>
                  <a:schemeClr val="bg1"/>
                </a:solidFill>
              </a:rPr>
              <a:t>政策・メディア研究科 修士課程</a:t>
            </a:r>
            <a:r>
              <a:rPr kumimoji="1" lang="en-US" altLang="ja-JP" sz="2400" b="1" dirty="0">
                <a:solidFill>
                  <a:schemeClr val="bg1"/>
                </a:solidFill>
              </a:rPr>
              <a:t>)</a:t>
            </a:r>
          </a:p>
          <a:p>
            <a:r>
              <a:rPr kumimoji="1" lang="en-US" altLang="ja-JP" sz="2400" b="1" dirty="0">
                <a:solidFill>
                  <a:schemeClr val="bg1"/>
                </a:solidFill>
              </a:rPr>
              <a:t>【</a:t>
            </a:r>
            <a:r>
              <a:rPr kumimoji="1" lang="ja-JP" altLang="en-US" sz="2400" b="1">
                <a:solidFill>
                  <a:schemeClr val="bg1"/>
                </a:solidFill>
              </a:rPr>
              <a:t>指導教員</a:t>
            </a:r>
            <a:r>
              <a:rPr kumimoji="1" lang="en-US" altLang="ja-JP" sz="2400" b="1" dirty="0">
                <a:solidFill>
                  <a:schemeClr val="bg1"/>
                </a:solidFill>
              </a:rPr>
              <a:t>】</a:t>
            </a:r>
            <a:r>
              <a:rPr kumimoji="1" lang="ja-JP" altLang="en-US" sz="2400" b="1">
                <a:solidFill>
                  <a:schemeClr val="bg1"/>
                </a:solidFill>
              </a:rPr>
              <a:t>大前 学</a:t>
            </a:r>
            <a:r>
              <a:rPr kumimoji="1" lang="en-US" altLang="ja-JP" sz="2400" b="1" dirty="0">
                <a:solidFill>
                  <a:schemeClr val="bg1"/>
                </a:solidFill>
              </a:rPr>
              <a:t>(</a:t>
            </a:r>
            <a:r>
              <a:rPr kumimoji="1" lang="ja-JP" altLang="en-US" sz="2400" b="1">
                <a:solidFill>
                  <a:schemeClr val="bg1"/>
                </a:solidFill>
              </a:rPr>
              <a:t>環境情報学部</a:t>
            </a:r>
            <a:r>
              <a:rPr kumimoji="1" lang="en-US" altLang="ja-JP" sz="2400" b="1" dirty="0">
                <a:solidFill>
                  <a:schemeClr val="bg1"/>
                </a:solidFill>
              </a:rPr>
              <a:t>)</a:t>
            </a:r>
          </a:p>
        </p:txBody>
      </p:sp>
    </p:spTree>
    <p:extLst>
      <p:ext uri="{BB962C8B-B14F-4D97-AF65-F5344CB8AC3E}">
        <p14:creationId xmlns:p14="http://schemas.microsoft.com/office/powerpoint/2010/main" val="31972735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AF6E3478-27A6-0815-B102-34D1F1AA9BBB}"/>
              </a:ext>
            </a:extLst>
          </p:cNvPr>
          <p:cNvSpPr txBox="1"/>
          <p:nvPr/>
        </p:nvSpPr>
        <p:spPr>
          <a:xfrm>
            <a:off x="3316400" y="191814"/>
            <a:ext cx="2478564" cy="1569660"/>
          </a:xfrm>
          <a:prstGeom prst="rect">
            <a:avLst/>
          </a:prstGeom>
          <a:noFill/>
        </p:spPr>
        <p:txBody>
          <a:bodyPr wrap="none" rtlCol="0">
            <a:spAutoFit/>
          </a:bodyPr>
          <a:lstStyle/>
          <a:p>
            <a:r>
              <a:rPr kumimoji="1" lang="en-US" altLang="ja-JP" sz="9600" dirty="0">
                <a:solidFill>
                  <a:schemeClr val="bg1"/>
                </a:solidFill>
              </a:rPr>
              <a:t>B-03</a:t>
            </a:r>
            <a:endParaRPr kumimoji="1" lang="ja-JP" altLang="en-US" sz="9600">
              <a:solidFill>
                <a:schemeClr val="bg1"/>
              </a:solidFill>
            </a:endParaRPr>
          </a:p>
        </p:txBody>
      </p:sp>
      <p:sp>
        <p:nvSpPr>
          <p:cNvPr id="5" name="テキスト ボックス 4">
            <a:extLst>
              <a:ext uri="{FF2B5EF4-FFF2-40B4-BE49-F238E27FC236}">
                <a16:creationId xmlns:a16="http://schemas.microsoft.com/office/drawing/2014/main" id="{52C81F62-6A03-5053-5328-18379BAF6FCF}"/>
              </a:ext>
            </a:extLst>
          </p:cNvPr>
          <p:cNvSpPr txBox="1"/>
          <p:nvPr/>
        </p:nvSpPr>
        <p:spPr>
          <a:xfrm>
            <a:off x="405034" y="2033063"/>
            <a:ext cx="8423655" cy="2123658"/>
          </a:xfrm>
          <a:prstGeom prst="rect">
            <a:avLst/>
          </a:prstGeom>
          <a:noFill/>
        </p:spPr>
        <p:txBody>
          <a:bodyPr wrap="square" rtlCol="0">
            <a:spAutoFit/>
          </a:bodyPr>
          <a:lstStyle/>
          <a:p>
            <a:r>
              <a:rPr kumimoji="1" lang="ja-JP" altLang="en-US" sz="4400" b="1">
                <a:solidFill>
                  <a:schemeClr val="bg1"/>
                </a:solidFill>
              </a:rPr>
              <a:t>廃棄物から見る海洋観 </a:t>
            </a:r>
            <a:r>
              <a:rPr kumimoji="1" lang="en-US" altLang="ja-JP" sz="4400" b="1" dirty="0">
                <a:solidFill>
                  <a:schemeClr val="bg1"/>
                </a:solidFill>
              </a:rPr>
              <a:t>〜</a:t>
            </a:r>
          </a:p>
          <a:p>
            <a:r>
              <a:rPr kumimoji="1" lang="ja-JP" altLang="en-US" sz="4400" b="1">
                <a:solidFill>
                  <a:schemeClr val="bg1"/>
                </a:solidFill>
              </a:rPr>
              <a:t>インドネシア南スラウェシ州</a:t>
            </a:r>
            <a:endParaRPr kumimoji="1" lang="en-US" altLang="ja-JP" sz="4400" b="1" dirty="0">
              <a:solidFill>
                <a:schemeClr val="bg1"/>
              </a:solidFill>
            </a:endParaRPr>
          </a:p>
          <a:p>
            <a:r>
              <a:rPr kumimoji="1" lang="ja-JP" altLang="en-US" sz="4400" b="1">
                <a:solidFill>
                  <a:schemeClr val="bg1"/>
                </a:solidFill>
              </a:rPr>
              <a:t>ラエラエ島を事例に</a:t>
            </a:r>
          </a:p>
        </p:txBody>
      </p:sp>
      <p:sp>
        <p:nvSpPr>
          <p:cNvPr id="6" name="テキスト ボックス 5">
            <a:extLst>
              <a:ext uri="{FF2B5EF4-FFF2-40B4-BE49-F238E27FC236}">
                <a16:creationId xmlns:a16="http://schemas.microsoft.com/office/drawing/2014/main" id="{4CBDB04A-5B54-9532-00EA-4682CCF3BFE1}"/>
              </a:ext>
            </a:extLst>
          </p:cNvPr>
          <p:cNvSpPr txBox="1"/>
          <p:nvPr/>
        </p:nvSpPr>
        <p:spPr>
          <a:xfrm>
            <a:off x="405035" y="5221695"/>
            <a:ext cx="8423655" cy="830997"/>
          </a:xfrm>
          <a:prstGeom prst="rect">
            <a:avLst/>
          </a:prstGeom>
          <a:noFill/>
        </p:spPr>
        <p:txBody>
          <a:bodyPr wrap="square" rtlCol="0">
            <a:spAutoFit/>
          </a:bodyPr>
          <a:lstStyle/>
          <a:p>
            <a:r>
              <a:rPr kumimoji="1" lang="en-US" altLang="ja-JP" sz="2400" b="1" dirty="0">
                <a:solidFill>
                  <a:schemeClr val="bg1"/>
                </a:solidFill>
              </a:rPr>
              <a:t>【</a:t>
            </a:r>
            <a:r>
              <a:rPr kumimoji="1" lang="ja-JP" altLang="en-US" sz="2400" b="1">
                <a:solidFill>
                  <a:schemeClr val="bg1"/>
                </a:solidFill>
              </a:rPr>
              <a:t>発表者</a:t>
            </a:r>
            <a:r>
              <a:rPr kumimoji="1" lang="en-US" altLang="ja-JP" sz="2400" b="1" dirty="0">
                <a:solidFill>
                  <a:schemeClr val="bg1"/>
                </a:solidFill>
              </a:rPr>
              <a:t>】</a:t>
            </a:r>
            <a:r>
              <a:rPr kumimoji="1" lang="ja-JP" altLang="en-US" sz="2400" b="1">
                <a:solidFill>
                  <a:schemeClr val="bg1"/>
                </a:solidFill>
              </a:rPr>
              <a:t>浦野 里彩</a:t>
            </a:r>
            <a:r>
              <a:rPr kumimoji="1" lang="en-US" altLang="ja-JP" sz="2400" b="1" dirty="0">
                <a:solidFill>
                  <a:schemeClr val="bg1"/>
                </a:solidFill>
              </a:rPr>
              <a:t>(Risa </a:t>
            </a:r>
            <a:r>
              <a:rPr kumimoji="1" lang="en-US" altLang="ja-JP" sz="2400" b="1" dirty="0" err="1">
                <a:solidFill>
                  <a:schemeClr val="bg1"/>
                </a:solidFill>
              </a:rPr>
              <a:t>Urano</a:t>
            </a:r>
            <a:r>
              <a:rPr kumimoji="1" lang="ja-JP" altLang="en-US" sz="2400" b="1">
                <a:solidFill>
                  <a:schemeClr val="bg1"/>
                </a:solidFill>
              </a:rPr>
              <a:t>・</a:t>
            </a:r>
            <a:r>
              <a:rPr kumimoji="1" lang="ja-JP" altLang="en-US" b="1">
                <a:solidFill>
                  <a:schemeClr val="bg1"/>
                </a:solidFill>
              </a:rPr>
              <a:t>政策・メディア研究科 修士課程</a:t>
            </a:r>
            <a:r>
              <a:rPr kumimoji="1" lang="en-US" altLang="ja-JP" sz="2400" b="1" dirty="0">
                <a:solidFill>
                  <a:schemeClr val="bg1"/>
                </a:solidFill>
              </a:rPr>
              <a:t>)</a:t>
            </a:r>
          </a:p>
          <a:p>
            <a:r>
              <a:rPr kumimoji="1" lang="en-US" altLang="ja-JP" sz="2400" b="1" dirty="0">
                <a:solidFill>
                  <a:schemeClr val="bg1"/>
                </a:solidFill>
              </a:rPr>
              <a:t>【</a:t>
            </a:r>
            <a:r>
              <a:rPr kumimoji="1" lang="ja-JP" altLang="en-US" sz="2400" b="1">
                <a:solidFill>
                  <a:schemeClr val="bg1"/>
                </a:solidFill>
              </a:rPr>
              <a:t>指導教員</a:t>
            </a:r>
            <a:r>
              <a:rPr kumimoji="1" lang="en-US" altLang="ja-JP" sz="2400" b="1" dirty="0">
                <a:solidFill>
                  <a:schemeClr val="bg1"/>
                </a:solidFill>
              </a:rPr>
              <a:t>】</a:t>
            </a:r>
            <a:r>
              <a:rPr kumimoji="1" lang="ja-JP" altLang="en-US" sz="2400" b="1">
                <a:solidFill>
                  <a:schemeClr val="bg1"/>
                </a:solidFill>
              </a:rPr>
              <a:t>小熊 英二</a:t>
            </a:r>
            <a:r>
              <a:rPr kumimoji="1" lang="en-US" altLang="ja-JP" sz="2400" b="1" dirty="0">
                <a:solidFill>
                  <a:schemeClr val="bg1"/>
                </a:solidFill>
              </a:rPr>
              <a:t>(</a:t>
            </a:r>
            <a:r>
              <a:rPr kumimoji="1" lang="ja-JP" altLang="en-US" sz="2400" b="1">
                <a:solidFill>
                  <a:schemeClr val="bg1"/>
                </a:solidFill>
              </a:rPr>
              <a:t>総合政策学部</a:t>
            </a:r>
            <a:r>
              <a:rPr kumimoji="1" lang="en-US" altLang="ja-JP" sz="2400" b="1" dirty="0">
                <a:solidFill>
                  <a:schemeClr val="bg1"/>
                </a:solidFill>
              </a:rPr>
              <a:t>)</a:t>
            </a:r>
          </a:p>
        </p:txBody>
      </p:sp>
    </p:spTree>
    <p:extLst>
      <p:ext uri="{BB962C8B-B14F-4D97-AF65-F5344CB8AC3E}">
        <p14:creationId xmlns:p14="http://schemas.microsoft.com/office/powerpoint/2010/main" val="34898653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AF6E3478-27A6-0815-B102-34D1F1AA9BBB}"/>
              </a:ext>
            </a:extLst>
          </p:cNvPr>
          <p:cNvSpPr txBox="1"/>
          <p:nvPr/>
        </p:nvSpPr>
        <p:spPr>
          <a:xfrm>
            <a:off x="3316400" y="191814"/>
            <a:ext cx="2478564" cy="1569660"/>
          </a:xfrm>
          <a:prstGeom prst="rect">
            <a:avLst/>
          </a:prstGeom>
          <a:noFill/>
        </p:spPr>
        <p:txBody>
          <a:bodyPr wrap="none" rtlCol="0">
            <a:spAutoFit/>
          </a:bodyPr>
          <a:lstStyle/>
          <a:p>
            <a:r>
              <a:rPr kumimoji="1" lang="en-US" altLang="ja-JP" sz="9600" dirty="0">
                <a:solidFill>
                  <a:schemeClr val="bg1"/>
                </a:solidFill>
              </a:rPr>
              <a:t>B-04</a:t>
            </a:r>
            <a:endParaRPr kumimoji="1" lang="ja-JP" altLang="en-US" sz="9600">
              <a:solidFill>
                <a:schemeClr val="bg1"/>
              </a:solidFill>
            </a:endParaRPr>
          </a:p>
        </p:txBody>
      </p:sp>
      <p:sp>
        <p:nvSpPr>
          <p:cNvPr id="5" name="テキスト ボックス 4">
            <a:extLst>
              <a:ext uri="{FF2B5EF4-FFF2-40B4-BE49-F238E27FC236}">
                <a16:creationId xmlns:a16="http://schemas.microsoft.com/office/drawing/2014/main" id="{52C81F62-6A03-5053-5328-18379BAF6FCF}"/>
              </a:ext>
            </a:extLst>
          </p:cNvPr>
          <p:cNvSpPr txBox="1"/>
          <p:nvPr/>
        </p:nvSpPr>
        <p:spPr>
          <a:xfrm>
            <a:off x="478608" y="2096125"/>
            <a:ext cx="8423655" cy="2123658"/>
          </a:xfrm>
          <a:prstGeom prst="rect">
            <a:avLst/>
          </a:prstGeom>
          <a:noFill/>
        </p:spPr>
        <p:txBody>
          <a:bodyPr wrap="square" rtlCol="0">
            <a:spAutoFit/>
          </a:bodyPr>
          <a:lstStyle/>
          <a:p>
            <a:r>
              <a:rPr kumimoji="1" lang="ja-JP" altLang="en-US" sz="4400" b="1">
                <a:solidFill>
                  <a:schemeClr val="bg1"/>
                </a:solidFill>
              </a:rPr>
              <a:t>ショットガンメタゲノムによるヒト口腔内環境の統合的理解に向けた技術評価</a:t>
            </a:r>
          </a:p>
        </p:txBody>
      </p:sp>
      <p:sp>
        <p:nvSpPr>
          <p:cNvPr id="6" name="テキスト ボックス 5">
            <a:extLst>
              <a:ext uri="{FF2B5EF4-FFF2-40B4-BE49-F238E27FC236}">
                <a16:creationId xmlns:a16="http://schemas.microsoft.com/office/drawing/2014/main" id="{4CBDB04A-5B54-9532-00EA-4682CCF3BFE1}"/>
              </a:ext>
            </a:extLst>
          </p:cNvPr>
          <p:cNvSpPr txBox="1"/>
          <p:nvPr/>
        </p:nvSpPr>
        <p:spPr>
          <a:xfrm>
            <a:off x="231229" y="5221695"/>
            <a:ext cx="8597462" cy="830997"/>
          </a:xfrm>
          <a:prstGeom prst="rect">
            <a:avLst/>
          </a:prstGeom>
          <a:noFill/>
        </p:spPr>
        <p:txBody>
          <a:bodyPr wrap="square" rtlCol="0">
            <a:spAutoFit/>
          </a:bodyPr>
          <a:lstStyle/>
          <a:p>
            <a:r>
              <a:rPr kumimoji="1" lang="en-US" altLang="ja-JP" sz="2400" b="1" dirty="0">
                <a:solidFill>
                  <a:schemeClr val="bg1"/>
                </a:solidFill>
              </a:rPr>
              <a:t>【</a:t>
            </a:r>
            <a:r>
              <a:rPr kumimoji="1" lang="ja-JP" altLang="en-US" sz="2400" b="1">
                <a:solidFill>
                  <a:schemeClr val="bg1"/>
                </a:solidFill>
              </a:rPr>
              <a:t>発表者</a:t>
            </a:r>
            <a:r>
              <a:rPr kumimoji="1" lang="en-US" altLang="ja-JP" sz="2400" b="1" dirty="0">
                <a:solidFill>
                  <a:schemeClr val="bg1"/>
                </a:solidFill>
              </a:rPr>
              <a:t>】</a:t>
            </a:r>
            <a:r>
              <a:rPr kumimoji="1" lang="ja-JP" altLang="en-US" sz="2400" b="1">
                <a:solidFill>
                  <a:schemeClr val="bg1"/>
                </a:solidFill>
              </a:rPr>
              <a:t>西村 光平</a:t>
            </a:r>
            <a:r>
              <a:rPr kumimoji="1" lang="en-US" altLang="ja-JP" b="1" dirty="0">
                <a:solidFill>
                  <a:schemeClr val="bg1"/>
                </a:solidFill>
              </a:rPr>
              <a:t>(Kohei Nishimura</a:t>
            </a:r>
            <a:r>
              <a:rPr kumimoji="1" lang="ja-JP" altLang="en-US" b="1">
                <a:solidFill>
                  <a:schemeClr val="bg1"/>
                </a:solidFill>
              </a:rPr>
              <a:t>・政策・メディア研究科 博士課程</a:t>
            </a:r>
            <a:r>
              <a:rPr kumimoji="1" lang="en-US" altLang="ja-JP" b="1" dirty="0">
                <a:solidFill>
                  <a:schemeClr val="bg1"/>
                </a:solidFill>
              </a:rPr>
              <a:t>)</a:t>
            </a:r>
          </a:p>
          <a:p>
            <a:r>
              <a:rPr kumimoji="1" lang="en-US" altLang="ja-JP" sz="2400" b="1" dirty="0">
                <a:solidFill>
                  <a:schemeClr val="bg1"/>
                </a:solidFill>
              </a:rPr>
              <a:t>【</a:t>
            </a:r>
            <a:r>
              <a:rPr kumimoji="1" lang="ja-JP" altLang="en-US" sz="2400" b="1">
                <a:solidFill>
                  <a:schemeClr val="bg1"/>
                </a:solidFill>
              </a:rPr>
              <a:t>指導教員</a:t>
            </a:r>
            <a:r>
              <a:rPr kumimoji="1" lang="en-US" altLang="ja-JP" sz="2400" b="1" dirty="0">
                <a:solidFill>
                  <a:schemeClr val="bg1"/>
                </a:solidFill>
              </a:rPr>
              <a:t>】Josephine </a:t>
            </a:r>
            <a:r>
              <a:rPr kumimoji="1" lang="en-US" altLang="ja-JP" sz="2400" b="1" dirty="0" err="1">
                <a:solidFill>
                  <a:schemeClr val="bg1"/>
                </a:solidFill>
              </a:rPr>
              <a:t>Galipon</a:t>
            </a:r>
            <a:r>
              <a:rPr kumimoji="1" lang="en-US" altLang="ja-JP" sz="2400" b="1" dirty="0">
                <a:solidFill>
                  <a:schemeClr val="bg1"/>
                </a:solidFill>
              </a:rPr>
              <a:t> (</a:t>
            </a:r>
            <a:r>
              <a:rPr kumimoji="1" lang="ja-JP" altLang="en-US" sz="2400" b="1">
                <a:solidFill>
                  <a:schemeClr val="bg1"/>
                </a:solidFill>
              </a:rPr>
              <a:t>政策・メディア研究科</a:t>
            </a:r>
            <a:r>
              <a:rPr kumimoji="1" lang="en-US" altLang="ja-JP" sz="2400" b="1" dirty="0">
                <a:solidFill>
                  <a:schemeClr val="bg1"/>
                </a:solidFill>
              </a:rPr>
              <a:t>)</a:t>
            </a:r>
          </a:p>
        </p:txBody>
      </p:sp>
    </p:spTree>
    <p:extLst>
      <p:ext uri="{BB962C8B-B14F-4D97-AF65-F5344CB8AC3E}">
        <p14:creationId xmlns:p14="http://schemas.microsoft.com/office/powerpoint/2010/main" val="6759023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AF6E3478-27A6-0815-B102-34D1F1AA9BBB}"/>
              </a:ext>
            </a:extLst>
          </p:cNvPr>
          <p:cNvSpPr txBox="1"/>
          <p:nvPr/>
        </p:nvSpPr>
        <p:spPr>
          <a:xfrm>
            <a:off x="3316400" y="191814"/>
            <a:ext cx="2478564" cy="1569660"/>
          </a:xfrm>
          <a:prstGeom prst="rect">
            <a:avLst/>
          </a:prstGeom>
          <a:noFill/>
        </p:spPr>
        <p:txBody>
          <a:bodyPr wrap="none" rtlCol="0">
            <a:spAutoFit/>
          </a:bodyPr>
          <a:lstStyle/>
          <a:p>
            <a:r>
              <a:rPr kumimoji="1" lang="en-US" altLang="ja-JP" sz="9600" dirty="0">
                <a:solidFill>
                  <a:schemeClr val="bg1"/>
                </a:solidFill>
              </a:rPr>
              <a:t>B-05</a:t>
            </a:r>
            <a:endParaRPr kumimoji="1" lang="ja-JP" altLang="en-US" sz="9600">
              <a:solidFill>
                <a:schemeClr val="bg1"/>
              </a:solidFill>
            </a:endParaRPr>
          </a:p>
        </p:txBody>
      </p:sp>
      <p:sp>
        <p:nvSpPr>
          <p:cNvPr id="5" name="テキスト ボックス 4">
            <a:extLst>
              <a:ext uri="{FF2B5EF4-FFF2-40B4-BE49-F238E27FC236}">
                <a16:creationId xmlns:a16="http://schemas.microsoft.com/office/drawing/2014/main" id="{52C81F62-6A03-5053-5328-18379BAF6FCF}"/>
              </a:ext>
            </a:extLst>
          </p:cNvPr>
          <p:cNvSpPr txBox="1"/>
          <p:nvPr/>
        </p:nvSpPr>
        <p:spPr>
          <a:xfrm>
            <a:off x="405035" y="2012042"/>
            <a:ext cx="8423655" cy="2123658"/>
          </a:xfrm>
          <a:prstGeom prst="rect">
            <a:avLst/>
          </a:prstGeom>
          <a:noFill/>
        </p:spPr>
        <p:txBody>
          <a:bodyPr wrap="square" rtlCol="0">
            <a:spAutoFit/>
          </a:bodyPr>
          <a:lstStyle/>
          <a:p>
            <a:r>
              <a:rPr kumimoji="1" lang="en" altLang="ja-JP" sz="4400" b="1" dirty="0">
                <a:solidFill>
                  <a:schemeClr val="bg1"/>
                </a:solidFill>
              </a:rPr>
              <a:t>Swarm Habitat -</a:t>
            </a:r>
            <a:r>
              <a:rPr kumimoji="1" lang="ja-JP" altLang="en-US" sz="4400" b="1">
                <a:solidFill>
                  <a:schemeClr val="bg1"/>
                </a:solidFill>
              </a:rPr>
              <a:t>切頂八面体</a:t>
            </a:r>
            <a:endParaRPr kumimoji="1" lang="en-US" altLang="ja-JP" sz="4400" b="1" dirty="0">
              <a:solidFill>
                <a:schemeClr val="bg1"/>
              </a:solidFill>
            </a:endParaRPr>
          </a:p>
          <a:p>
            <a:r>
              <a:rPr kumimoji="1" lang="ja-JP" altLang="en-US" sz="4400" b="1">
                <a:solidFill>
                  <a:schemeClr val="bg1"/>
                </a:solidFill>
              </a:rPr>
              <a:t>モジュールのタンブリングによる自己組織的月面基地の提案</a:t>
            </a:r>
            <a:r>
              <a:rPr kumimoji="1" lang="en-US" altLang="ja-JP" sz="4400" b="1" dirty="0">
                <a:solidFill>
                  <a:schemeClr val="bg1"/>
                </a:solidFill>
              </a:rPr>
              <a:t>-</a:t>
            </a:r>
            <a:endParaRPr kumimoji="1" lang="ja-JP" altLang="en-US" sz="4400" b="1">
              <a:solidFill>
                <a:schemeClr val="bg1"/>
              </a:solidFill>
            </a:endParaRPr>
          </a:p>
        </p:txBody>
      </p:sp>
      <p:sp>
        <p:nvSpPr>
          <p:cNvPr id="6" name="テキスト ボックス 5">
            <a:extLst>
              <a:ext uri="{FF2B5EF4-FFF2-40B4-BE49-F238E27FC236}">
                <a16:creationId xmlns:a16="http://schemas.microsoft.com/office/drawing/2014/main" id="{4CBDB04A-5B54-9532-00EA-4682CCF3BFE1}"/>
              </a:ext>
            </a:extLst>
          </p:cNvPr>
          <p:cNvSpPr txBox="1"/>
          <p:nvPr/>
        </p:nvSpPr>
        <p:spPr>
          <a:xfrm>
            <a:off x="343854" y="5232205"/>
            <a:ext cx="8423655" cy="830997"/>
          </a:xfrm>
          <a:prstGeom prst="rect">
            <a:avLst/>
          </a:prstGeom>
          <a:noFill/>
        </p:spPr>
        <p:txBody>
          <a:bodyPr wrap="square" rtlCol="0">
            <a:spAutoFit/>
          </a:bodyPr>
          <a:lstStyle/>
          <a:p>
            <a:r>
              <a:rPr kumimoji="1" lang="en-US" altLang="ja-JP" sz="2400" b="1" dirty="0">
                <a:solidFill>
                  <a:schemeClr val="bg1"/>
                </a:solidFill>
              </a:rPr>
              <a:t>【</a:t>
            </a:r>
            <a:r>
              <a:rPr kumimoji="1" lang="ja-JP" altLang="en-US" sz="2400" b="1">
                <a:solidFill>
                  <a:schemeClr val="bg1"/>
                </a:solidFill>
              </a:rPr>
              <a:t>発表者</a:t>
            </a:r>
            <a:r>
              <a:rPr kumimoji="1" lang="en-US" altLang="ja-JP" sz="2400" b="1" dirty="0">
                <a:solidFill>
                  <a:schemeClr val="bg1"/>
                </a:solidFill>
              </a:rPr>
              <a:t>】</a:t>
            </a:r>
            <a:r>
              <a:rPr kumimoji="1" lang="ja-JP" altLang="en-US" sz="2400" b="1">
                <a:solidFill>
                  <a:schemeClr val="bg1"/>
                </a:solidFill>
              </a:rPr>
              <a:t>水口 峰志</a:t>
            </a:r>
            <a:r>
              <a:rPr kumimoji="1" lang="en-US" altLang="ja-JP" b="1" dirty="0">
                <a:solidFill>
                  <a:schemeClr val="bg1"/>
                </a:solidFill>
              </a:rPr>
              <a:t>(Takashi Mizuguchi</a:t>
            </a:r>
            <a:r>
              <a:rPr kumimoji="1" lang="ja-JP" altLang="en-US" b="1">
                <a:solidFill>
                  <a:schemeClr val="bg1"/>
                </a:solidFill>
              </a:rPr>
              <a:t>・政策・メディア研究科 修士課程</a:t>
            </a:r>
            <a:r>
              <a:rPr kumimoji="1" lang="en-US" altLang="ja-JP" b="1" dirty="0">
                <a:solidFill>
                  <a:schemeClr val="bg1"/>
                </a:solidFill>
              </a:rPr>
              <a:t>)</a:t>
            </a:r>
          </a:p>
          <a:p>
            <a:r>
              <a:rPr kumimoji="1" lang="en-US" altLang="ja-JP" sz="2400" b="1" dirty="0">
                <a:solidFill>
                  <a:schemeClr val="bg1"/>
                </a:solidFill>
              </a:rPr>
              <a:t>【</a:t>
            </a:r>
            <a:r>
              <a:rPr kumimoji="1" lang="ja-JP" altLang="en-US" sz="2400" b="1">
                <a:solidFill>
                  <a:schemeClr val="bg1"/>
                </a:solidFill>
              </a:rPr>
              <a:t>指導教員</a:t>
            </a:r>
            <a:r>
              <a:rPr kumimoji="1" lang="en-US" altLang="ja-JP" sz="2400" b="1" dirty="0">
                <a:solidFill>
                  <a:schemeClr val="bg1"/>
                </a:solidFill>
              </a:rPr>
              <a:t>】</a:t>
            </a:r>
            <a:r>
              <a:rPr kumimoji="1" lang="ja-JP" altLang="en-US" sz="2400" b="1">
                <a:solidFill>
                  <a:schemeClr val="bg1"/>
                </a:solidFill>
              </a:rPr>
              <a:t>小林 博人</a:t>
            </a:r>
            <a:r>
              <a:rPr kumimoji="1" lang="en-US" altLang="ja-JP" sz="2400" b="1" dirty="0">
                <a:solidFill>
                  <a:schemeClr val="bg1"/>
                </a:solidFill>
              </a:rPr>
              <a:t>(</a:t>
            </a:r>
            <a:r>
              <a:rPr kumimoji="1" lang="ja-JP" altLang="en-US" sz="2400" b="1">
                <a:solidFill>
                  <a:schemeClr val="bg1"/>
                </a:solidFill>
              </a:rPr>
              <a:t>政策・メディア研究科</a:t>
            </a:r>
            <a:r>
              <a:rPr kumimoji="1" lang="en-US" altLang="ja-JP" sz="2400" b="1" dirty="0">
                <a:solidFill>
                  <a:schemeClr val="bg1"/>
                </a:solidFill>
              </a:rPr>
              <a:t>)</a:t>
            </a:r>
          </a:p>
        </p:txBody>
      </p:sp>
    </p:spTree>
    <p:extLst>
      <p:ext uri="{BB962C8B-B14F-4D97-AF65-F5344CB8AC3E}">
        <p14:creationId xmlns:p14="http://schemas.microsoft.com/office/powerpoint/2010/main" val="35575758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AF6E3478-27A6-0815-B102-34D1F1AA9BBB}"/>
              </a:ext>
            </a:extLst>
          </p:cNvPr>
          <p:cNvSpPr txBox="1"/>
          <p:nvPr/>
        </p:nvSpPr>
        <p:spPr>
          <a:xfrm>
            <a:off x="3316400" y="191814"/>
            <a:ext cx="2478564" cy="1569660"/>
          </a:xfrm>
          <a:prstGeom prst="rect">
            <a:avLst/>
          </a:prstGeom>
          <a:noFill/>
        </p:spPr>
        <p:txBody>
          <a:bodyPr wrap="none" rtlCol="0">
            <a:spAutoFit/>
          </a:bodyPr>
          <a:lstStyle/>
          <a:p>
            <a:r>
              <a:rPr kumimoji="1" lang="en-US" altLang="ja-JP" sz="9600" dirty="0">
                <a:solidFill>
                  <a:schemeClr val="bg1"/>
                </a:solidFill>
              </a:rPr>
              <a:t>B-06</a:t>
            </a:r>
            <a:endParaRPr kumimoji="1" lang="ja-JP" altLang="en-US" sz="9600">
              <a:solidFill>
                <a:schemeClr val="bg1"/>
              </a:solidFill>
            </a:endParaRPr>
          </a:p>
        </p:txBody>
      </p:sp>
      <p:sp>
        <p:nvSpPr>
          <p:cNvPr id="5" name="テキスト ボックス 4">
            <a:extLst>
              <a:ext uri="{FF2B5EF4-FFF2-40B4-BE49-F238E27FC236}">
                <a16:creationId xmlns:a16="http://schemas.microsoft.com/office/drawing/2014/main" id="{52C81F62-6A03-5053-5328-18379BAF6FCF}"/>
              </a:ext>
            </a:extLst>
          </p:cNvPr>
          <p:cNvSpPr txBox="1"/>
          <p:nvPr/>
        </p:nvSpPr>
        <p:spPr>
          <a:xfrm>
            <a:off x="405034" y="2400925"/>
            <a:ext cx="8423655" cy="1446550"/>
          </a:xfrm>
          <a:prstGeom prst="rect">
            <a:avLst/>
          </a:prstGeom>
          <a:noFill/>
        </p:spPr>
        <p:txBody>
          <a:bodyPr wrap="square" rtlCol="0">
            <a:spAutoFit/>
          </a:bodyPr>
          <a:lstStyle/>
          <a:p>
            <a:r>
              <a:rPr kumimoji="1" lang="ja-JP" altLang="en-US" sz="4400" b="1">
                <a:solidFill>
                  <a:schemeClr val="bg1"/>
                </a:solidFill>
              </a:rPr>
              <a:t>自律分散協調型水インフラの</a:t>
            </a:r>
            <a:endParaRPr kumimoji="1" lang="en-US" altLang="ja-JP" sz="4400" b="1" dirty="0">
              <a:solidFill>
                <a:schemeClr val="bg1"/>
              </a:solidFill>
            </a:endParaRPr>
          </a:p>
          <a:p>
            <a:r>
              <a:rPr kumimoji="1" lang="ja-JP" altLang="en-US" sz="4400" b="1">
                <a:solidFill>
                  <a:schemeClr val="bg1"/>
                </a:solidFill>
              </a:rPr>
              <a:t>整備と普及</a:t>
            </a:r>
          </a:p>
        </p:txBody>
      </p:sp>
      <p:sp>
        <p:nvSpPr>
          <p:cNvPr id="6" name="テキスト ボックス 5">
            <a:extLst>
              <a:ext uri="{FF2B5EF4-FFF2-40B4-BE49-F238E27FC236}">
                <a16:creationId xmlns:a16="http://schemas.microsoft.com/office/drawing/2014/main" id="{4CBDB04A-5B54-9532-00EA-4682CCF3BFE1}"/>
              </a:ext>
            </a:extLst>
          </p:cNvPr>
          <p:cNvSpPr txBox="1"/>
          <p:nvPr/>
        </p:nvSpPr>
        <p:spPr>
          <a:xfrm>
            <a:off x="405035" y="5221695"/>
            <a:ext cx="8423655" cy="830997"/>
          </a:xfrm>
          <a:prstGeom prst="rect">
            <a:avLst/>
          </a:prstGeom>
          <a:noFill/>
        </p:spPr>
        <p:txBody>
          <a:bodyPr wrap="square" rtlCol="0">
            <a:spAutoFit/>
          </a:bodyPr>
          <a:lstStyle/>
          <a:p>
            <a:r>
              <a:rPr kumimoji="1" lang="en-US" altLang="ja-JP" sz="2400" b="1" dirty="0">
                <a:solidFill>
                  <a:schemeClr val="bg1"/>
                </a:solidFill>
              </a:rPr>
              <a:t>【</a:t>
            </a:r>
            <a:r>
              <a:rPr kumimoji="1" lang="ja-JP" altLang="en-US" sz="2400" b="1">
                <a:solidFill>
                  <a:schemeClr val="bg1"/>
                </a:solidFill>
              </a:rPr>
              <a:t>発表者</a:t>
            </a:r>
            <a:r>
              <a:rPr kumimoji="1" lang="en-US" altLang="ja-JP" sz="2400" b="1" dirty="0">
                <a:solidFill>
                  <a:schemeClr val="bg1"/>
                </a:solidFill>
              </a:rPr>
              <a:t>】</a:t>
            </a:r>
            <a:r>
              <a:rPr kumimoji="1" lang="ja-JP" altLang="en-US" sz="2400" b="1">
                <a:solidFill>
                  <a:schemeClr val="bg1"/>
                </a:solidFill>
              </a:rPr>
              <a:t>髙部 達也</a:t>
            </a:r>
            <a:r>
              <a:rPr kumimoji="1" lang="en-US" altLang="ja-JP" sz="2400" b="1" dirty="0">
                <a:solidFill>
                  <a:schemeClr val="bg1"/>
                </a:solidFill>
              </a:rPr>
              <a:t>(Tatsuya </a:t>
            </a:r>
            <a:r>
              <a:rPr kumimoji="1" lang="en-US" altLang="ja-JP" sz="2400" b="1" dirty="0" err="1">
                <a:solidFill>
                  <a:schemeClr val="bg1"/>
                </a:solidFill>
              </a:rPr>
              <a:t>Takabe</a:t>
            </a:r>
            <a:r>
              <a:rPr kumimoji="1" lang="ja-JP" altLang="en-US" sz="2400" b="1">
                <a:solidFill>
                  <a:schemeClr val="bg1"/>
                </a:solidFill>
              </a:rPr>
              <a:t>・環境情報学部</a:t>
            </a:r>
            <a:r>
              <a:rPr kumimoji="1" lang="en-US" altLang="ja-JP" sz="2400" b="1" dirty="0">
                <a:solidFill>
                  <a:schemeClr val="bg1"/>
                </a:solidFill>
              </a:rPr>
              <a:t>4</a:t>
            </a:r>
            <a:r>
              <a:rPr kumimoji="1" lang="ja-JP" altLang="en-US" sz="2400" b="1">
                <a:solidFill>
                  <a:schemeClr val="bg1"/>
                </a:solidFill>
              </a:rPr>
              <a:t>年</a:t>
            </a:r>
            <a:r>
              <a:rPr kumimoji="1" lang="en-US" altLang="ja-JP" sz="2400" b="1" dirty="0">
                <a:solidFill>
                  <a:schemeClr val="bg1"/>
                </a:solidFill>
              </a:rPr>
              <a:t>)</a:t>
            </a:r>
          </a:p>
          <a:p>
            <a:r>
              <a:rPr kumimoji="1" lang="en-US" altLang="ja-JP" sz="2400" b="1" dirty="0">
                <a:solidFill>
                  <a:schemeClr val="bg1"/>
                </a:solidFill>
              </a:rPr>
              <a:t>【</a:t>
            </a:r>
            <a:r>
              <a:rPr kumimoji="1" lang="ja-JP" altLang="en-US" sz="2400" b="1">
                <a:solidFill>
                  <a:schemeClr val="bg1"/>
                </a:solidFill>
              </a:rPr>
              <a:t>指導教員</a:t>
            </a:r>
            <a:r>
              <a:rPr kumimoji="1" lang="en-US" altLang="ja-JP" sz="2400" b="1" dirty="0">
                <a:solidFill>
                  <a:schemeClr val="bg1"/>
                </a:solidFill>
              </a:rPr>
              <a:t>】</a:t>
            </a:r>
            <a:r>
              <a:rPr kumimoji="1" lang="ja-JP" altLang="en-US" sz="2400" b="1">
                <a:solidFill>
                  <a:schemeClr val="bg1"/>
                </a:solidFill>
              </a:rPr>
              <a:t>松川 昌平</a:t>
            </a:r>
            <a:r>
              <a:rPr kumimoji="1" lang="en-US" altLang="ja-JP" sz="2400" b="1" dirty="0">
                <a:solidFill>
                  <a:schemeClr val="bg1"/>
                </a:solidFill>
              </a:rPr>
              <a:t>(</a:t>
            </a:r>
            <a:r>
              <a:rPr kumimoji="1" lang="ja-JP" altLang="en-US" sz="2400" b="1">
                <a:solidFill>
                  <a:schemeClr val="bg1"/>
                </a:solidFill>
              </a:rPr>
              <a:t>環境情報学部</a:t>
            </a:r>
            <a:r>
              <a:rPr kumimoji="1" lang="en-US" altLang="ja-JP" sz="2400" b="1" dirty="0">
                <a:solidFill>
                  <a:schemeClr val="bg1"/>
                </a:solidFill>
              </a:rPr>
              <a:t>)</a:t>
            </a:r>
          </a:p>
        </p:txBody>
      </p:sp>
    </p:spTree>
    <p:extLst>
      <p:ext uri="{BB962C8B-B14F-4D97-AF65-F5344CB8AC3E}">
        <p14:creationId xmlns:p14="http://schemas.microsoft.com/office/powerpoint/2010/main" val="3799434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2CD2C38-B5EE-2605-1DDE-9122960F3EEC}"/>
              </a:ext>
            </a:extLst>
          </p:cNvPr>
          <p:cNvSpPr txBox="1"/>
          <p:nvPr/>
        </p:nvSpPr>
        <p:spPr>
          <a:xfrm>
            <a:off x="1130191" y="2274838"/>
            <a:ext cx="6883616" cy="2308324"/>
          </a:xfrm>
          <a:prstGeom prst="rect">
            <a:avLst/>
          </a:prstGeom>
          <a:noFill/>
        </p:spPr>
        <p:txBody>
          <a:bodyPr wrap="none" rtlCol="0">
            <a:spAutoFit/>
          </a:bodyPr>
          <a:lstStyle/>
          <a:p>
            <a:pPr algn="ctr"/>
            <a:r>
              <a:rPr kumimoji="1" lang="ja-JP" altLang="en-US" sz="9600" b="1">
                <a:solidFill>
                  <a:schemeClr val="accent1"/>
                </a:solidFill>
              </a:rPr>
              <a:t>休憩時間</a:t>
            </a:r>
            <a:endParaRPr kumimoji="1" lang="en-US" altLang="ja-JP" sz="9600" b="1" dirty="0">
              <a:solidFill>
                <a:schemeClr val="accent1"/>
              </a:solidFill>
            </a:endParaRPr>
          </a:p>
          <a:p>
            <a:pPr algn="ctr"/>
            <a:r>
              <a:rPr kumimoji="1" lang="ja-JP" altLang="en-US" sz="4800" b="1">
                <a:solidFill>
                  <a:schemeClr val="accent1"/>
                </a:solidFill>
              </a:rPr>
              <a:t>次の演題番号は</a:t>
            </a:r>
            <a:r>
              <a:rPr kumimoji="1" lang="en-US" altLang="ja-JP" sz="4800" b="1" dirty="0">
                <a:solidFill>
                  <a:schemeClr val="accent1"/>
                </a:solidFill>
              </a:rPr>
              <a:t>B-07</a:t>
            </a:r>
            <a:r>
              <a:rPr kumimoji="1" lang="ja-JP" altLang="en-US" sz="4800" b="1">
                <a:solidFill>
                  <a:schemeClr val="accent1"/>
                </a:solidFill>
              </a:rPr>
              <a:t>です</a:t>
            </a:r>
          </a:p>
        </p:txBody>
      </p:sp>
    </p:spTree>
    <p:extLst>
      <p:ext uri="{BB962C8B-B14F-4D97-AF65-F5344CB8AC3E}">
        <p14:creationId xmlns:p14="http://schemas.microsoft.com/office/powerpoint/2010/main" val="38994787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AF6E3478-27A6-0815-B102-34D1F1AA9BBB}"/>
              </a:ext>
            </a:extLst>
          </p:cNvPr>
          <p:cNvSpPr txBox="1"/>
          <p:nvPr/>
        </p:nvSpPr>
        <p:spPr>
          <a:xfrm>
            <a:off x="3316400" y="191814"/>
            <a:ext cx="2478564" cy="1569660"/>
          </a:xfrm>
          <a:prstGeom prst="rect">
            <a:avLst/>
          </a:prstGeom>
          <a:noFill/>
        </p:spPr>
        <p:txBody>
          <a:bodyPr wrap="none" rtlCol="0">
            <a:spAutoFit/>
          </a:bodyPr>
          <a:lstStyle/>
          <a:p>
            <a:r>
              <a:rPr kumimoji="1" lang="en-US" altLang="ja-JP" sz="9600" dirty="0">
                <a:solidFill>
                  <a:schemeClr val="bg1"/>
                </a:solidFill>
              </a:rPr>
              <a:t>B-07</a:t>
            </a:r>
            <a:endParaRPr kumimoji="1" lang="ja-JP" altLang="en-US" sz="9600">
              <a:solidFill>
                <a:schemeClr val="bg1"/>
              </a:solidFill>
            </a:endParaRPr>
          </a:p>
        </p:txBody>
      </p:sp>
      <p:sp>
        <p:nvSpPr>
          <p:cNvPr id="5" name="テキスト ボックス 4">
            <a:extLst>
              <a:ext uri="{FF2B5EF4-FFF2-40B4-BE49-F238E27FC236}">
                <a16:creationId xmlns:a16="http://schemas.microsoft.com/office/drawing/2014/main" id="{52C81F62-6A03-5053-5328-18379BAF6FCF}"/>
              </a:ext>
            </a:extLst>
          </p:cNvPr>
          <p:cNvSpPr txBox="1"/>
          <p:nvPr/>
        </p:nvSpPr>
        <p:spPr>
          <a:xfrm>
            <a:off x="405035" y="2106635"/>
            <a:ext cx="8423655" cy="2123658"/>
          </a:xfrm>
          <a:prstGeom prst="rect">
            <a:avLst/>
          </a:prstGeom>
          <a:noFill/>
        </p:spPr>
        <p:txBody>
          <a:bodyPr wrap="square" rtlCol="0">
            <a:spAutoFit/>
          </a:bodyPr>
          <a:lstStyle/>
          <a:p>
            <a:r>
              <a:rPr kumimoji="1" lang="ja-JP" altLang="en-US" sz="4400" b="1">
                <a:solidFill>
                  <a:schemeClr val="bg1"/>
                </a:solidFill>
              </a:rPr>
              <a:t>自動運転における人工物を対象とした自己位置推定に関する</a:t>
            </a:r>
            <a:endParaRPr kumimoji="1" lang="en-US" altLang="ja-JP" sz="4400" b="1" dirty="0">
              <a:solidFill>
                <a:schemeClr val="bg1"/>
              </a:solidFill>
            </a:endParaRPr>
          </a:p>
          <a:p>
            <a:r>
              <a:rPr kumimoji="1" lang="ja-JP" altLang="en-US" sz="4400" b="1">
                <a:solidFill>
                  <a:schemeClr val="bg1"/>
                </a:solidFill>
              </a:rPr>
              <a:t>研究</a:t>
            </a:r>
          </a:p>
        </p:txBody>
      </p:sp>
      <p:sp>
        <p:nvSpPr>
          <p:cNvPr id="6" name="テキスト ボックス 5">
            <a:extLst>
              <a:ext uri="{FF2B5EF4-FFF2-40B4-BE49-F238E27FC236}">
                <a16:creationId xmlns:a16="http://schemas.microsoft.com/office/drawing/2014/main" id="{4CBDB04A-5B54-9532-00EA-4682CCF3BFE1}"/>
              </a:ext>
            </a:extLst>
          </p:cNvPr>
          <p:cNvSpPr txBox="1"/>
          <p:nvPr/>
        </p:nvSpPr>
        <p:spPr>
          <a:xfrm>
            <a:off x="405035" y="5221695"/>
            <a:ext cx="8423655" cy="830997"/>
          </a:xfrm>
          <a:prstGeom prst="rect">
            <a:avLst/>
          </a:prstGeom>
          <a:noFill/>
        </p:spPr>
        <p:txBody>
          <a:bodyPr wrap="square" rtlCol="0">
            <a:spAutoFit/>
          </a:bodyPr>
          <a:lstStyle/>
          <a:p>
            <a:r>
              <a:rPr kumimoji="1" lang="en-US" altLang="ja-JP" sz="2400" b="1" dirty="0">
                <a:solidFill>
                  <a:schemeClr val="bg1"/>
                </a:solidFill>
              </a:rPr>
              <a:t>【</a:t>
            </a:r>
            <a:r>
              <a:rPr kumimoji="1" lang="ja-JP" altLang="en-US" sz="2400" b="1">
                <a:solidFill>
                  <a:schemeClr val="bg1"/>
                </a:solidFill>
              </a:rPr>
              <a:t>発表者</a:t>
            </a:r>
            <a:r>
              <a:rPr kumimoji="1" lang="en-US" altLang="ja-JP" sz="2400" b="1" dirty="0">
                <a:solidFill>
                  <a:schemeClr val="bg1"/>
                </a:solidFill>
              </a:rPr>
              <a:t>】</a:t>
            </a:r>
            <a:r>
              <a:rPr kumimoji="1" lang="ja-JP" altLang="en-US" sz="2400" b="1">
                <a:solidFill>
                  <a:schemeClr val="bg1"/>
                </a:solidFill>
              </a:rPr>
              <a:t>西村 駿</a:t>
            </a:r>
            <a:r>
              <a:rPr kumimoji="1" lang="en-US" altLang="ja-JP" b="1" dirty="0">
                <a:solidFill>
                  <a:schemeClr val="bg1"/>
                </a:solidFill>
              </a:rPr>
              <a:t>(Shun Nishimura</a:t>
            </a:r>
            <a:r>
              <a:rPr kumimoji="1" lang="ja-JP" altLang="en-US" b="1">
                <a:solidFill>
                  <a:schemeClr val="bg1"/>
                </a:solidFill>
              </a:rPr>
              <a:t>・政策・メディア研究科 修士課程</a:t>
            </a:r>
            <a:r>
              <a:rPr kumimoji="1" lang="en-US" altLang="ja-JP" b="1" dirty="0">
                <a:solidFill>
                  <a:schemeClr val="bg1"/>
                </a:solidFill>
              </a:rPr>
              <a:t>)</a:t>
            </a:r>
          </a:p>
          <a:p>
            <a:r>
              <a:rPr kumimoji="1" lang="en-US" altLang="ja-JP" sz="2400" b="1" dirty="0">
                <a:solidFill>
                  <a:schemeClr val="bg1"/>
                </a:solidFill>
              </a:rPr>
              <a:t>【</a:t>
            </a:r>
            <a:r>
              <a:rPr kumimoji="1" lang="ja-JP" altLang="en-US" sz="2400" b="1">
                <a:solidFill>
                  <a:schemeClr val="bg1"/>
                </a:solidFill>
              </a:rPr>
              <a:t>指導教員</a:t>
            </a:r>
            <a:r>
              <a:rPr kumimoji="1" lang="en-US" altLang="ja-JP" sz="2400" b="1" dirty="0">
                <a:solidFill>
                  <a:schemeClr val="bg1"/>
                </a:solidFill>
              </a:rPr>
              <a:t>】</a:t>
            </a:r>
            <a:r>
              <a:rPr kumimoji="1" lang="ja-JP" altLang="en-US" sz="2400" b="1">
                <a:solidFill>
                  <a:schemeClr val="bg1"/>
                </a:solidFill>
              </a:rPr>
              <a:t>大前 学</a:t>
            </a:r>
            <a:r>
              <a:rPr kumimoji="1" lang="en-US" altLang="ja-JP" sz="2400" b="1" dirty="0">
                <a:solidFill>
                  <a:schemeClr val="bg1"/>
                </a:solidFill>
              </a:rPr>
              <a:t>(</a:t>
            </a:r>
            <a:r>
              <a:rPr kumimoji="1" lang="ja-JP" altLang="en-US" sz="2400" b="1">
                <a:solidFill>
                  <a:schemeClr val="bg1"/>
                </a:solidFill>
              </a:rPr>
              <a:t>環境情報学部</a:t>
            </a:r>
            <a:r>
              <a:rPr kumimoji="1" lang="en-US" altLang="ja-JP" sz="2400" b="1" dirty="0">
                <a:solidFill>
                  <a:schemeClr val="bg1"/>
                </a:solidFill>
              </a:rPr>
              <a:t>)</a:t>
            </a:r>
          </a:p>
        </p:txBody>
      </p:sp>
    </p:spTree>
    <p:extLst>
      <p:ext uri="{BB962C8B-B14F-4D97-AF65-F5344CB8AC3E}">
        <p14:creationId xmlns:p14="http://schemas.microsoft.com/office/powerpoint/2010/main" val="31420383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AF6E3478-27A6-0815-B102-34D1F1AA9BBB}"/>
              </a:ext>
            </a:extLst>
          </p:cNvPr>
          <p:cNvSpPr txBox="1"/>
          <p:nvPr/>
        </p:nvSpPr>
        <p:spPr>
          <a:xfrm>
            <a:off x="3316400" y="191814"/>
            <a:ext cx="2478564" cy="1569660"/>
          </a:xfrm>
          <a:prstGeom prst="rect">
            <a:avLst/>
          </a:prstGeom>
          <a:noFill/>
        </p:spPr>
        <p:txBody>
          <a:bodyPr wrap="none" rtlCol="0">
            <a:spAutoFit/>
          </a:bodyPr>
          <a:lstStyle/>
          <a:p>
            <a:r>
              <a:rPr kumimoji="1" lang="en-US" altLang="ja-JP" sz="9600" dirty="0">
                <a:solidFill>
                  <a:schemeClr val="bg1"/>
                </a:solidFill>
              </a:rPr>
              <a:t>B-08</a:t>
            </a:r>
            <a:endParaRPr kumimoji="1" lang="ja-JP" altLang="en-US" sz="9600">
              <a:solidFill>
                <a:schemeClr val="bg1"/>
              </a:solidFill>
            </a:endParaRPr>
          </a:p>
        </p:txBody>
      </p:sp>
      <p:sp>
        <p:nvSpPr>
          <p:cNvPr id="5" name="テキスト ボックス 4">
            <a:extLst>
              <a:ext uri="{FF2B5EF4-FFF2-40B4-BE49-F238E27FC236}">
                <a16:creationId xmlns:a16="http://schemas.microsoft.com/office/drawing/2014/main" id="{52C81F62-6A03-5053-5328-18379BAF6FCF}"/>
              </a:ext>
            </a:extLst>
          </p:cNvPr>
          <p:cNvSpPr txBox="1"/>
          <p:nvPr/>
        </p:nvSpPr>
        <p:spPr>
          <a:xfrm>
            <a:off x="405035" y="2022553"/>
            <a:ext cx="8423655" cy="2123658"/>
          </a:xfrm>
          <a:prstGeom prst="rect">
            <a:avLst/>
          </a:prstGeom>
          <a:noFill/>
        </p:spPr>
        <p:txBody>
          <a:bodyPr wrap="square" rtlCol="0">
            <a:spAutoFit/>
          </a:bodyPr>
          <a:lstStyle/>
          <a:p>
            <a:r>
              <a:rPr kumimoji="1" lang="ja-JP" altLang="en-US" sz="4400" b="1">
                <a:solidFill>
                  <a:schemeClr val="bg1"/>
                </a:solidFill>
              </a:rPr>
              <a:t>被爆体験を語る非被爆者、その実態と課題</a:t>
            </a:r>
            <a:r>
              <a:rPr kumimoji="1" lang="en-US" altLang="ja-JP" sz="4400" b="1" dirty="0">
                <a:solidFill>
                  <a:schemeClr val="bg1"/>
                </a:solidFill>
              </a:rPr>
              <a:t>〜</a:t>
            </a:r>
          </a:p>
          <a:p>
            <a:r>
              <a:rPr kumimoji="1" lang="ja-JP" altLang="en-US" sz="4400" b="1">
                <a:solidFill>
                  <a:schemeClr val="bg1"/>
                </a:solidFill>
              </a:rPr>
              <a:t>被爆者不在の継承を見据えて</a:t>
            </a:r>
          </a:p>
        </p:txBody>
      </p:sp>
      <p:sp>
        <p:nvSpPr>
          <p:cNvPr id="6" name="テキスト ボックス 5">
            <a:extLst>
              <a:ext uri="{FF2B5EF4-FFF2-40B4-BE49-F238E27FC236}">
                <a16:creationId xmlns:a16="http://schemas.microsoft.com/office/drawing/2014/main" id="{4CBDB04A-5B54-9532-00EA-4682CCF3BFE1}"/>
              </a:ext>
            </a:extLst>
          </p:cNvPr>
          <p:cNvSpPr txBox="1"/>
          <p:nvPr/>
        </p:nvSpPr>
        <p:spPr>
          <a:xfrm>
            <a:off x="405035" y="5221695"/>
            <a:ext cx="8423655" cy="830997"/>
          </a:xfrm>
          <a:prstGeom prst="rect">
            <a:avLst/>
          </a:prstGeom>
          <a:noFill/>
        </p:spPr>
        <p:txBody>
          <a:bodyPr wrap="square" rtlCol="0">
            <a:spAutoFit/>
          </a:bodyPr>
          <a:lstStyle/>
          <a:p>
            <a:r>
              <a:rPr kumimoji="1" lang="en-US" altLang="ja-JP" sz="2400" b="1" dirty="0">
                <a:solidFill>
                  <a:schemeClr val="bg1"/>
                </a:solidFill>
              </a:rPr>
              <a:t>【</a:t>
            </a:r>
            <a:r>
              <a:rPr kumimoji="1" lang="ja-JP" altLang="en-US" sz="2400" b="1">
                <a:solidFill>
                  <a:schemeClr val="bg1"/>
                </a:solidFill>
              </a:rPr>
              <a:t>発表者</a:t>
            </a:r>
            <a:r>
              <a:rPr kumimoji="1" lang="en-US" altLang="ja-JP" sz="2400" b="1" dirty="0">
                <a:solidFill>
                  <a:schemeClr val="bg1"/>
                </a:solidFill>
              </a:rPr>
              <a:t>】</a:t>
            </a:r>
            <a:r>
              <a:rPr kumimoji="1" lang="ja-JP" altLang="en-US" sz="2400" b="1">
                <a:solidFill>
                  <a:schemeClr val="bg1"/>
                </a:solidFill>
              </a:rPr>
              <a:t>森吉 蓉子</a:t>
            </a:r>
            <a:r>
              <a:rPr kumimoji="1" lang="en-US" altLang="ja-JP" b="1" dirty="0">
                <a:solidFill>
                  <a:schemeClr val="bg1"/>
                </a:solidFill>
              </a:rPr>
              <a:t>(Yoko </a:t>
            </a:r>
            <a:r>
              <a:rPr kumimoji="1" lang="en-US" altLang="ja-JP" b="1" dirty="0" err="1">
                <a:solidFill>
                  <a:schemeClr val="bg1"/>
                </a:solidFill>
              </a:rPr>
              <a:t>Moriyoshi</a:t>
            </a:r>
            <a:r>
              <a:rPr kumimoji="1" lang="ja-JP" altLang="en-US" b="1">
                <a:solidFill>
                  <a:schemeClr val="bg1"/>
                </a:solidFill>
              </a:rPr>
              <a:t>・政策・メディア研究科 修士課程</a:t>
            </a:r>
            <a:r>
              <a:rPr kumimoji="1" lang="en-US" altLang="ja-JP" b="1" dirty="0">
                <a:solidFill>
                  <a:schemeClr val="bg1"/>
                </a:solidFill>
              </a:rPr>
              <a:t>)</a:t>
            </a:r>
          </a:p>
          <a:p>
            <a:r>
              <a:rPr kumimoji="1" lang="en-US" altLang="ja-JP" sz="2400" b="1" dirty="0">
                <a:solidFill>
                  <a:schemeClr val="bg1"/>
                </a:solidFill>
              </a:rPr>
              <a:t>【</a:t>
            </a:r>
            <a:r>
              <a:rPr kumimoji="1" lang="ja-JP" altLang="en-US" sz="2400" b="1">
                <a:solidFill>
                  <a:schemeClr val="bg1"/>
                </a:solidFill>
              </a:rPr>
              <a:t>指導教員</a:t>
            </a:r>
            <a:r>
              <a:rPr kumimoji="1" lang="en-US" altLang="ja-JP" sz="2400" b="1" dirty="0">
                <a:solidFill>
                  <a:schemeClr val="bg1"/>
                </a:solidFill>
              </a:rPr>
              <a:t>】</a:t>
            </a:r>
            <a:r>
              <a:rPr kumimoji="1" lang="ja-JP" altLang="en-US" sz="2400" b="1">
                <a:solidFill>
                  <a:schemeClr val="bg1"/>
                </a:solidFill>
              </a:rPr>
              <a:t>宮代 康丈</a:t>
            </a:r>
            <a:r>
              <a:rPr kumimoji="1" lang="en-US" altLang="ja-JP" sz="2400" b="1" dirty="0">
                <a:solidFill>
                  <a:schemeClr val="bg1"/>
                </a:solidFill>
              </a:rPr>
              <a:t>(</a:t>
            </a:r>
            <a:r>
              <a:rPr kumimoji="1" lang="ja-JP" altLang="en-US" sz="2400" b="1">
                <a:solidFill>
                  <a:schemeClr val="bg1"/>
                </a:solidFill>
              </a:rPr>
              <a:t>総合政策学部</a:t>
            </a:r>
            <a:r>
              <a:rPr kumimoji="1" lang="en-US" altLang="ja-JP" sz="2400" b="1" dirty="0">
                <a:solidFill>
                  <a:schemeClr val="bg1"/>
                </a:solidFill>
              </a:rPr>
              <a:t>)</a:t>
            </a:r>
          </a:p>
        </p:txBody>
      </p:sp>
    </p:spTree>
    <p:extLst>
      <p:ext uri="{BB962C8B-B14F-4D97-AF65-F5344CB8AC3E}">
        <p14:creationId xmlns:p14="http://schemas.microsoft.com/office/powerpoint/2010/main" val="8785544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AF6E3478-27A6-0815-B102-34D1F1AA9BBB}"/>
              </a:ext>
            </a:extLst>
          </p:cNvPr>
          <p:cNvSpPr txBox="1"/>
          <p:nvPr/>
        </p:nvSpPr>
        <p:spPr>
          <a:xfrm>
            <a:off x="3316400" y="191814"/>
            <a:ext cx="2478564" cy="1569660"/>
          </a:xfrm>
          <a:prstGeom prst="rect">
            <a:avLst/>
          </a:prstGeom>
          <a:noFill/>
        </p:spPr>
        <p:txBody>
          <a:bodyPr wrap="none" rtlCol="0">
            <a:spAutoFit/>
          </a:bodyPr>
          <a:lstStyle/>
          <a:p>
            <a:r>
              <a:rPr kumimoji="1" lang="en-US" altLang="ja-JP" sz="9600" dirty="0">
                <a:solidFill>
                  <a:schemeClr val="bg1"/>
                </a:solidFill>
              </a:rPr>
              <a:t>B-09</a:t>
            </a:r>
            <a:endParaRPr kumimoji="1" lang="ja-JP" altLang="en-US" sz="9600">
              <a:solidFill>
                <a:schemeClr val="bg1"/>
              </a:solidFill>
            </a:endParaRPr>
          </a:p>
        </p:txBody>
      </p:sp>
      <p:sp>
        <p:nvSpPr>
          <p:cNvPr id="5" name="テキスト ボックス 4">
            <a:extLst>
              <a:ext uri="{FF2B5EF4-FFF2-40B4-BE49-F238E27FC236}">
                <a16:creationId xmlns:a16="http://schemas.microsoft.com/office/drawing/2014/main" id="{52C81F62-6A03-5053-5328-18379BAF6FCF}"/>
              </a:ext>
            </a:extLst>
          </p:cNvPr>
          <p:cNvSpPr txBox="1"/>
          <p:nvPr/>
        </p:nvSpPr>
        <p:spPr>
          <a:xfrm>
            <a:off x="405035" y="2253780"/>
            <a:ext cx="8423655" cy="1446550"/>
          </a:xfrm>
          <a:prstGeom prst="rect">
            <a:avLst/>
          </a:prstGeom>
          <a:noFill/>
        </p:spPr>
        <p:txBody>
          <a:bodyPr wrap="square" rtlCol="0">
            <a:spAutoFit/>
          </a:bodyPr>
          <a:lstStyle/>
          <a:p>
            <a:r>
              <a:rPr kumimoji="1" lang="ja-JP" altLang="en-US" sz="4400" b="1">
                <a:solidFill>
                  <a:schemeClr val="bg1"/>
                </a:solidFill>
              </a:rPr>
              <a:t>ネット上の誹謗中傷対策</a:t>
            </a:r>
            <a:endParaRPr kumimoji="1" lang="en-US" altLang="ja-JP" sz="4400" b="1" dirty="0">
              <a:solidFill>
                <a:schemeClr val="bg1"/>
              </a:solidFill>
            </a:endParaRPr>
          </a:p>
          <a:p>
            <a:r>
              <a:rPr kumimoji="1" lang="ja-JP" altLang="en-US" sz="4400" b="1">
                <a:solidFill>
                  <a:schemeClr val="bg1"/>
                </a:solidFill>
              </a:rPr>
              <a:t>に関する生成</a:t>
            </a:r>
            <a:r>
              <a:rPr kumimoji="1" lang="en" altLang="ja-JP" sz="4400" b="1" dirty="0">
                <a:solidFill>
                  <a:schemeClr val="bg1"/>
                </a:solidFill>
              </a:rPr>
              <a:t>AI</a:t>
            </a:r>
            <a:r>
              <a:rPr kumimoji="1" lang="ja-JP" altLang="en-US" sz="4400" b="1">
                <a:solidFill>
                  <a:schemeClr val="bg1"/>
                </a:solidFill>
              </a:rPr>
              <a:t>の応用可能性</a:t>
            </a:r>
          </a:p>
        </p:txBody>
      </p:sp>
      <p:sp>
        <p:nvSpPr>
          <p:cNvPr id="6" name="テキスト ボックス 5">
            <a:extLst>
              <a:ext uri="{FF2B5EF4-FFF2-40B4-BE49-F238E27FC236}">
                <a16:creationId xmlns:a16="http://schemas.microsoft.com/office/drawing/2014/main" id="{4CBDB04A-5B54-9532-00EA-4682CCF3BFE1}"/>
              </a:ext>
            </a:extLst>
          </p:cNvPr>
          <p:cNvSpPr txBox="1"/>
          <p:nvPr/>
        </p:nvSpPr>
        <p:spPr>
          <a:xfrm>
            <a:off x="405035" y="5221695"/>
            <a:ext cx="8423655" cy="461665"/>
          </a:xfrm>
          <a:prstGeom prst="rect">
            <a:avLst/>
          </a:prstGeom>
          <a:noFill/>
        </p:spPr>
        <p:txBody>
          <a:bodyPr wrap="square" rtlCol="0">
            <a:spAutoFit/>
          </a:bodyPr>
          <a:lstStyle/>
          <a:p>
            <a:r>
              <a:rPr kumimoji="1" lang="en-US" altLang="ja-JP" sz="2400" b="1" dirty="0">
                <a:solidFill>
                  <a:schemeClr val="bg1"/>
                </a:solidFill>
              </a:rPr>
              <a:t>【</a:t>
            </a:r>
            <a:r>
              <a:rPr kumimoji="1" lang="ja-JP" altLang="en-US" sz="2400" b="1">
                <a:solidFill>
                  <a:schemeClr val="bg1"/>
                </a:solidFill>
              </a:rPr>
              <a:t>発表者</a:t>
            </a:r>
            <a:r>
              <a:rPr kumimoji="1" lang="en-US" altLang="ja-JP" sz="2400" b="1" dirty="0">
                <a:solidFill>
                  <a:schemeClr val="bg1"/>
                </a:solidFill>
              </a:rPr>
              <a:t>】</a:t>
            </a:r>
            <a:r>
              <a:rPr kumimoji="1" lang="ja-JP" altLang="en-US" sz="2400" b="1">
                <a:solidFill>
                  <a:schemeClr val="bg1"/>
                </a:solidFill>
              </a:rPr>
              <a:t>笹埜 健斗</a:t>
            </a:r>
            <a:r>
              <a:rPr kumimoji="1" lang="en-US" altLang="ja-JP" sz="2400" b="1" dirty="0">
                <a:solidFill>
                  <a:schemeClr val="bg1"/>
                </a:solidFill>
              </a:rPr>
              <a:t>(</a:t>
            </a:r>
            <a:r>
              <a:rPr kumimoji="1" lang="en-US" altLang="ja-JP" sz="2400" b="1" dirty="0" err="1">
                <a:solidFill>
                  <a:schemeClr val="bg1"/>
                </a:solidFill>
              </a:rPr>
              <a:t>Kento</a:t>
            </a:r>
            <a:r>
              <a:rPr kumimoji="1" lang="en-US" altLang="ja-JP" sz="2400" b="1" dirty="0">
                <a:solidFill>
                  <a:schemeClr val="bg1"/>
                </a:solidFill>
              </a:rPr>
              <a:t> </a:t>
            </a:r>
            <a:r>
              <a:rPr kumimoji="1" lang="en-US" altLang="ja-JP" sz="2400" b="1" dirty="0" err="1">
                <a:solidFill>
                  <a:schemeClr val="bg1"/>
                </a:solidFill>
              </a:rPr>
              <a:t>Sasano</a:t>
            </a:r>
            <a:r>
              <a:rPr kumimoji="1" lang="ja-JP" altLang="en-US" sz="2400" b="1">
                <a:solidFill>
                  <a:schemeClr val="bg1"/>
                </a:solidFill>
              </a:rPr>
              <a:t>・学会員</a:t>
            </a:r>
            <a:r>
              <a:rPr kumimoji="1" lang="en-US" altLang="ja-JP" sz="2400" b="1" dirty="0">
                <a:solidFill>
                  <a:schemeClr val="bg1"/>
                </a:solidFill>
              </a:rPr>
              <a:t>)</a:t>
            </a:r>
          </a:p>
        </p:txBody>
      </p:sp>
    </p:spTree>
    <p:extLst>
      <p:ext uri="{BB962C8B-B14F-4D97-AF65-F5344CB8AC3E}">
        <p14:creationId xmlns:p14="http://schemas.microsoft.com/office/powerpoint/2010/main" val="16417047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AF6E3478-27A6-0815-B102-34D1F1AA9BBB}"/>
              </a:ext>
            </a:extLst>
          </p:cNvPr>
          <p:cNvSpPr txBox="1"/>
          <p:nvPr/>
        </p:nvSpPr>
        <p:spPr>
          <a:xfrm>
            <a:off x="3316400" y="191814"/>
            <a:ext cx="2478564" cy="1569660"/>
          </a:xfrm>
          <a:prstGeom prst="rect">
            <a:avLst/>
          </a:prstGeom>
          <a:noFill/>
        </p:spPr>
        <p:txBody>
          <a:bodyPr wrap="none" rtlCol="0">
            <a:spAutoFit/>
          </a:bodyPr>
          <a:lstStyle/>
          <a:p>
            <a:r>
              <a:rPr kumimoji="1" lang="en-US" altLang="ja-JP" sz="9600" dirty="0">
                <a:solidFill>
                  <a:schemeClr val="bg1"/>
                </a:solidFill>
              </a:rPr>
              <a:t>B-10</a:t>
            </a:r>
            <a:endParaRPr kumimoji="1" lang="ja-JP" altLang="en-US" sz="9600">
              <a:solidFill>
                <a:schemeClr val="bg1"/>
              </a:solidFill>
            </a:endParaRPr>
          </a:p>
        </p:txBody>
      </p:sp>
      <p:sp>
        <p:nvSpPr>
          <p:cNvPr id="5" name="テキスト ボックス 4">
            <a:extLst>
              <a:ext uri="{FF2B5EF4-FFF2-40B4-BE49-F238E27FC236}">
                <a16:creationId xmlns:a16="http://schemas.microsoft.com/office/drawing/2014/main" id="{52C81F62-6A03-5053-5328-18379BAF6FCF}"/>
              </a:ext>
            </a:extLst>
          </p:cNvPr>
          <p:cNvSpPr txBox="1"/>
          <p:nvPr/>
        </p:nvSpPr>
        <p:spPr>
          <a:xfrm>
            <a:off x="405035" y="2127656"/>
            <a:ext cx="8423655" cy="2123658"/>
          </a:xfrm>
          <a:prstGeom prst="rect">
            <a:avLst/>
          </a:prstGeom>
          <a:noFill/>
        </p:spPr>
        <p:txBody>
          <a:bodyPr wrap="square" rtlCol="0">
            <a:spAutoFit/>
          </a:bodyPr>
          <a:lstStyle/>
          <a:p>
            <a:r>
              <a:rPr kumimoji="1" lang="ja-JP" altLang="en-US" sz="4400" b="1">
                <a:solidFill>
                  <a:schemeClr val="bg1"/>
                </a:solidFill>
              </a:rPr>
              <a:t>左右肢の運動順序やタイミングによって両腕運動学習は</a:t>
            </a:r>
            <a:endParaRPr kumimoji="1" lang="en-US" altLang="ja-JP" sz="4400" b="1" dirty="0">
              <a:solidFill>
                <a:schemeClr val="bg1"/>
              </a:solidFill>
            </a:endParaRPr>
          </a:p>
          <a:p>
            <a:r>
              <a:rPr kumimoji="1" lang="ja-JP" altLang="en-US" sz="4400" b="1">
                <a:solidFill>
                  <a:schemeClr val="bg1"/>
                </a:solidFill>
              </a:rPr>
              <a:t>どう変調するか？</a:t>
            </a:r>
          </a:p>
        </p:txBody>
      </p:sp>
      <p:sp>
        <p:nvSpPr>
          <p:cNvPr id="6" name="テキスト ボックス 5">
            <a:extLst>
              <a:ext uri="{FF2B5EF4-FFF2-40B4-BE49-F238E27FC236}">
                <a16:creationId xmlns:a16="http://schemas.microsoft.com/office/drawing/2014/main" id="{4CBDB04A-5B54-9532-00EA-4682CCF3BFE1}"/>
              </a:ext>
            </a:extLst>
          </p:cNvPr>
          <p:cNvSpPr txBox="1"/>
          <p:nvPr/>
        </p:nvSpPr>
        <p:spPr>
          <a:xfrm>
            <a:off x="405035" y="5221695"/>
            <a:ext cx="8423655" cy="830997"/>
          </a:xfrm>
          <a:prstGeom prst="rect">
            <a:avLst/>
          </a:prstGeom>
          <a:noFill/>
        </p:spPr>
        <p:txBody>
          <a:bodyPr wrap="square" rtlCol="0">
            <a:spAutoFit/>
          </a:bodyPr>
          <a:lstStyle/>
          <a:p>
            <a:r>
              <a:rPr kumimoji="1" lang="en-US" altLang="ja-JP" sz="2400" b="1" dirty="0">
                <a:solidFill>
                  <a:schemeClr val="bg1"/>
                </a:solidFill>
              </a:rPr>
              <a:t>【</a:t>
            </a:r>
            <a:r>
              <a:rPr kumimoji="1" lang="ja-JP" altLang="en-US" sz="2400" b="1">
                <a:solidFill>
                  <a:schemeClr val="bg1"/>
                </a:solidFill>
              </a:rPr>
              <a:t>発表者</a:t>
            </a:r>
            <a:r>
              <a:rPr kumimoji="1" lang="en-US" altLang="ja-JP" sz="2400" b="1" dirty="0">
                <a:solidFill>
                  <a:schemeClr val="bg1"/>
                </a:solidFill>
              </a:rPr>
              <a:t>】</a:t>
            </a:r>
            <a:r>
              <a:rPr kumimoji="1" lang="ja-JP" altLang="en-US" sz="2400" b="1">
                <a:solidFill>
                  <a:schemeClr val="bg1"/>
                </a:solidFill>
              </a:rPr>
              <a:t>財津 吉輝</a:t>
            </a:r>
            <a:r>
              <a:rPr kumimoji="1" lang="en-US" altLang="ja-JP" sz="2400" b="1" dirty="0">
                <a:solidFill>
                  <a:schemeClr val="bg1"/>
                </a:solidFill>
              </a:rPr>
              <a:t>(</a:t>
            </a:r>
            <a:r>
              <a:rPr kumimoji="1" lang="en-US" altLang="ja-JP" sz="2400" b="1" dirty="0" err="1">
                <a:solidFill>
                  <a:schemeClr val="bg1"/>
                </a:solidFill>
              </a:rPr>
              <a:t>Yoshiki</a:t>
            </a:r>
            <a:r>
              <a:rPr kumimoji="1" lang="en-US" altLang="ja-JP" sz="2400" b="1" dirty="0">
                <a:solidFill>
                  <a:schemeClr val="bg1"/>
                </a:solidFill>
              </a:rPr>
              <a:t> </a:t>
            </a:r>
            <a:r>
              <a:rPr kumimoji="1" lang="en-US" altLang="ja-JP" sz="2400" b="1" dirty="0" err="1">
                <a:solidFill>
                  <a:schemeClr val="bg1"/>
                </a:solidFill>
              </a:rPr>
              <a:t>Zaitsu</a:t>
            </a:r>
            <a:r>
              <a:rPr kumimoji="1" lang="ja-JP" altLang="en-US" sz="2400" b="1">
                <a:solidFill>
                  <a:schemeClr val="bg1"/>
                </a:solidFill>
              </a:rPr>
              <a:t>・環境情報学部</a:t>
            </a:r>
            <a:r>
              <a:rPr kumimoji="1" lang="en-US" altLang="ja-JP" sz="2400" b="1" dirty="0">
                <a:solidFill>
                  <a:schemeClr val="bg1"/>
                </a:solidFill>
              </a:rPr>
              <a:t>4</a:t>
            </a:r>
            <a:r>
              <a:rPr kumimoji="1" lang="ja-JP" altLang="en-US" sz="2400" b="1">
                <a:solidFill>
                  <a:schemeClr val="bg1"/>
                </a:solidFill>
              </a:rPr>
              <a:t>年</a:t>
            </a:r>
            <a:r>
              <a:rPr kumimoji="1" lang="en-US" altLang="ja-JP" sz="2400" b="1" dirty="0">
                <a:solidFill>
                  <a:schemeClr val="bg1"/>
                </a:solidFill>
              </a:rPr>
              <a:t>)</a:t>
            </a:r>
          </a:p>
          <a:p>
            <a:r>
              <a:rPr kumimoji="1" lang="en-US" altLang="ja-JP" sz="2400" b="1" dirty="0">
                <a:solidFill>
                  <a:schemeClr val="bg1"/>
                </a:solidFill>
              </a:rPr>
              <a:t>【</a:t>
            </a:r>
            <a:r>
              <a:rPr kumimoji="1" lang="ja-JP" altLang="en-US" sz="2400" b="1">
                <a:solidFill>
                  <a:schemeClr val="bg1"/>
                </a:solidFill>
              </a:rPr>
              <a:t>指導教員</a:t>
            </a:r>
            <a:r>
              <a:rPr kumimoji="1" lang="en-US" altLang="ja-JP" sz="2400" b="1" dirty="0">
                <a:solidFill>
                  <a:schemeClr val="bg1"/>
                </a:solidFill>
              </a:rPr>
              <a:t>】</a:t>
            </a:r>
            <a:r>
              <a:rPr kumimoji="1" lang="ja-JP" altLang="en-US" sz="2400" b="1">
                <a:solidFill>
                  <a:schemeClr val="bg1"/>
                </a:solidFill>
              </a:rPr>
              <a:t>牛山 潤一</a:t>
            </a:r>
            <a:r>
              <a:rPr kumimoji="1" lang="en-US" altLang="ja-JP" sz="2400" b="1" dirty="0">
                <a:solidFill>
                  <a:schemeClr val="bg1"/>
                </a:solidFill>
              </a:rPr>
              <a:t>(</a:t>
            </a:r>
            <a:r>
              <a:rPr kumimoji="1" lang="ja-JP" altLang="en-US" sz="2400" b="1">
                <a:solidFill>
                  <a:schemeClr val="bg1"/>
                </a:solidFill>
              </a:rPr>
              <a:t>環境情報学部</a:t>
            </a:r>
            <a:r>
              <a:rPr kumimoji="1" lang="en-US" altLang="ja-JP" sz="2400" b="1" dirty="0">
                <a:solidFill>
                  <a:schemeClr val="bg1"/>
                </a:solidFill>
              </a:rPr>
              <a:t>)</a:t>
            </a:r>
          </a:p>
        </p:txBody>
      </p:sp>
    </p:spTree>
    <p:extLst>
      <p:ext uri="{BB962C8B-B14F-4D97-AF65-F5344CB8AC3E}">
        <p14:creationId xmlns:p14="http://schemas.microsoft.com/office/powerpoint/2010/main" val="37852557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AF6E3478-27A6-0815-B102-34D1F1AA9BBB}"/>
              </a:ext>
            </a:extLst>
          </p:cNvPr>
          <p:cNvSpPr txBox="1"/>
          <p:nvPr/>
        </p:nvSpPr>
        <p:spPr>
          <a:xfrm>
            <a:off x="3316400" y="191814"/>
            <a:ext cx="2478564" cy="1569660"/>
          </a:xfrm>
          <a:prstGeom prst="rect">
            <a:avLst/>
          </a:prstGeom>
          <a:noFill/>
        </p:spPr>
        <p:txBody>
          <a:bodyPr wrap="none" rtlCol="0">
            <a:spAutoFit/>
          </a:bodyPr>
          <a:lstStyle/>
          <a:p>
            <a:r>
              <a:rPr kumimoji="1" lang="en-US" altLang="ja-JP" sz="9600" dirty="0">
                <a:solidFill>
                  <a:schemeClr val="bg1"/>
                </a:solidFill>
              </a:rPr>
              <a:t>B-11</a:t>
            </a:r>
            <a:endParaRPr kumimoji="1" lang="ja-JP" altLang="en-US" sz="9600">
              <a:solidFill>
                <a:schemeClr val="bg1"/>
              </a:solidFill>
            </a:endParaRPr>
          </a:p>
        </p:txBody>
      </p:sp>
      <p:sp>
        <p:nvSpPr>
          <p:cNvPr id="5" name="テキスト ボックス 4">
            <a:extLst>
              <a:ext uri="{FF2B5EF4-FFF2-40B4-BE49-F238E27FC236}">
                <a16:creationId xmlns:a16="http://schemas.microsoft.com/office/drawing/2014/main" id="{52C81F62-6A03-5053-5328-18379BAF6FCF}"/>
              </a:ext>
            </a:extLst>
          </p:cNvPr>
          <p:cNvSpPr txBox="1"/>
          <p:nvPr/>
        </p:nvSpPr>
        <p:spPr>
          <a:xfrm>
            <a:off x="405035" y="2705725"/>
            <a:ext cx="8423655" cy="1446550"/>
          </a:xfrm>
          <a:prstGeom prst="rect">
            <a:avLst/>
          </a:prstGeom>
          <a:noFill/>
        </p:spPr>
        <p:txBody>
          <a:bodyPr wrap="square" rtlCol="0">
            <a:spAutoFit/>
          </a:bodyPr>
          <a:lstStyle/>
          <a:p>
            <a:r>
              <a:rPr kumimoji="1" lang="ja-JP" altLang="en-US" sz="4400" b="1">
                <a:solidFill>
                  <a:schemeClr val="bg1"/>
                </a:solidFill>
              </a:rPr>
              <a:t>安全保障を巡る規制文化（</a:t>
            </a:r>
            <a:r>
              <a:rPr kumimoji="1" lang="en" altLang="ja-JP" sz="4400" b="1" dirty="0">
                <a:solidFill>
                  <a:schemeClr val="bg1"/>
                </a:solidFill>
              </a:rPr>
              <a:t>regulatory culture</a:t>
            </a:r>
            <a:r>
              <a:rPr kumimoji="1" lang="ja-JP" altLang="en" sz="4400" b="1">
                <a:solidFill>
                  <a:schemeClr val="bg1"/>
                </a:solidFill>
              </a:rPr>
              <a:t>）</a:t>
            </a:r>
            <a:r>
              <a:rPr kumimoji="1" lang="ja-JP" altLang="en-US" sz="4400" b="1">
                <a:solidFill>
                  <a:schemeClr val="bg1"/>
                </a:solidFill>
              </a:rPr>
              <a:t>の形成過程</a:t>
            </a:r>
          </a:p>
        </p:txBody>
      </p:sp>
      <p:sp>
        <p:nvSpPr>
          <p:cNvPr id="6" name="テキスト ボックス 5">
            <a:extLst>
              <a:ext uri="{FF2B5EF4-FFF2-40B4-BE49-F238E27FC236}">
                <a16:creationId xmlns:a16="http://schemas.microsoft.com/office/drawing/2014/main" id="{4CBDB04A-5B54-9532-00EA-4682CCF3BFE1}"/>
              </a:ext>
            </a:extLst>
          </p:cNvPr>
          <p:cNvSpPr txBox="1"/>
          <p:nvPr/>
        </p:nvSpPr>
        <p:spPr>
          <a:xfrm>
            <a:off x="405035" y="5221695"/>
            <a:ext cx="8423655" cy="830997"/>
          </a:xfrm>
          <a:prstGeom prst="rect">
            <a:avLst/>
          </a:prstGeom>
          <a:noFill/>
        </p:spPr>
        <p:txBody>
          <a:bodyPr wrap="square" rtlCol="0">
            <a:spAutoFit/>
          </a:bodyPr>
          <a:lstStyle/>
          <a:p>
            <a:r>
              <a:rPr kumimoji="1" lang="en-US" altLang="ja-JP" sz="2400" b="1" dirty="0">
                <a:solidFill>
                  <a:schemeClr val="bg1"/>
                </a:solidFill>
              </a:rPr>
              <a:t>【</a:t>
            </a:r>
            <a:r>
              <a:rPr kumimoji="1" lang="ja-JP" altLang="en-US" sz="2400" b="1">
                <a:solidFill>
                  <a:schemeClr val="bg1"/>
                </a:solidFill>
              </a:rPr>
              <a:t>発表者</a:t>
            </a:r>
            <a:r>
              <a:rPr kumimoji="1" lang="en-US" altLang="ja-JP" sz="2400" b="1" dirty="0">
                <a:solidFill>
                  <a:schemeClr val="bg1"/>
                </a:solidFill>
              </a:rPr>
              <a:t>】</a:t>
            </a:r>
            <a:r>
              <a:rPr kumimoji="1" lang="ja-JP" altLang="en-US" sz="2400" b="1">
                <a:solidFill>
                  <a:schemeClr val="bg1"/>
                </a:solidFill>
              </a:rPr>
              <a:t>居石 杏奈</a:t>
            </a:r>
            <a:r>
              <a:rPr kumimoji="1" lang="en-US" altLang="ja-JP" sz="2400" b="1" dirty="0">
                <a:solidFill>
                  <a:schemeClr val="bg1"/>
                </a:solidFill>
              </a:rPr>
              <a:t>(Anna </a:t>
            </a:r>
            <a:r>
              <a:rPr kumimoji="1" lang="en-US" altLang="ja-JP" sz="2400" b="1" dirty="0" err="1">
                <a:solidFill>
                  <a:schemeClr val="bg1"/>
                </a:solidFill>
              </a:rPr>
              <a:t>Oriishi</a:t>
            </a:r>
            <a:r>
              <a:rPr kumimoji="1" lang="ja-JP" altLang="en-US" sz="2400" b="1">
                <a:solidFill>
                  <a:schemeClr val="bg1"/>
                </a:solidFill>
              </a:rPr>
              <a:t>・</a:t>
            </a:r>
            <a:r>
              <a:rPr kumimoji="1" lang="ja-JP" altLang="en-US" b="1">
                <a:solidFill>
                  <a:schemeClr val="bg1"/>
                </a:solidFill>
              </a:rPr>
              <a:t>政策・メディア研究科 博士課程</a:t>
            </a:r>
            <a:r>
              <a:rPr kumimoji="1" lang="en-US" altLang="ja-JP" sz="2400" b="1" dirty="0">
                <a:solidFill>
                  <a:schemeClr val="bg1"/>
                </a:solidFill>
              </a:rPr>
              <a:t>)</a:t>
            </a:r>
          </a:p>
          <a:p>
            <a:r>
              <a:rPr kumimoji="1" lang="en-US" altLang="ja-JP" sz="2400" b="1" dirty="0">
                <a:solidFill>
                  <a:schemeClr val="bg1"/>
                </a:solidFill>
              </a:rPr>
              <a:t>【</a:t>
            </a:r>
            <a:r>
              <a:rPr kumimoji="1" lang="ja-JP" altLang="en-US" sz="2400" b="1">
                <a:solidFill>
                  <a:schemeClr val="bg1"/>
                </a:solidFill>
              </a:rPr>
              <a:t>指導教員</a:t>
            </a:r>
            <a:r>
              <a:rPr kumimoji="1" lang="en-US" altLang="ja-JP" sz="2400" b="1" dirty="0">
                <a:solidFill>
                  <a:schemeClr val="bg1"/>
                </a:solidFill>
              </a:rPr>
              <a:t>】</a:t>
            </a:r>
            <a:r>
              <a:rPr kumimoji="1" lang="ja-JP" altLang="en-US" sz="2400" b="1">
                <a:solidFill>
                  <a:schemeClr val="bg1"/>
                </a:solidFill>
              </a:rPr>
              <a:t>神保 謙</a:t>
            </a:r>
            <a:r>
              <a:rPr kumimoji="1" lang="en-US" altLang="ja-JP" sz="2400" b="1" dirty="0">
                <a:solidFill>
                  <a:schemeClr val="bg1"/>
                </a:solidFill>
              </a:rPr>
              <a:t>(</a:t>
            </a:r>
            <a:r>
              <a:rPr kumimoji="1" lang="ja-JP" altLang="en-US" sz="2400" b="1">
                <a:solidFill>
                  <a:schemeClr val="bg1"/>
                </a:solidFill>
              </a:rPr>
              <a:t>総合政策学部</a:t>
            </a:r>
            <a:r>
              <a:rPr kumimoji="1" lang="en-US" altLang="ja-JP" sz="2400" b="1" dirty="0">
                <a:solidFill>
                  <a:schemeClr val="bg1"/>
                </a:solidFill>
              </a:rPr>
              <a:t>)</a:t>
            </a:r>
          </a:p>
        </p:txBody>
      </p:sp>
    </p:spTree>
    <p:extLst>
      <p:ext uri="{BB962C8B-B14F-4D97-AF65-F5344CB8AC3E}">
        <p14:creationId xmlns:p14="http://schemas.microsoft.com/office/powerpoint/2010/main" val="3136574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2CD2C38-B5EE-2605-1DDE-9122960F3EEC}"/>
              </a:ext>
            </a:extLst>
          </p:cNvPr>
          <p:cNvSpPr txBox="1"/>
          <p:nvPr/>
        </p:nvSpPr>
        <p:spPr>
          <a:xfrm>
            <a:off x="2633007" y="2644170"/>
            <a:ext cx="3877985" cy="1569660"/>
          </a:xfrm>
          <a:prstGeom prst="rect">
            <a:avLst/>
          </a:prstGeom>
          <a:noFill/>
        </p:spPr>
        <p:txBody>
          <a:bodyPr wrap="none" rtlCol="0">
            <a:spAutoFit/>
          </a:bodyPr>
          <a:lstStyle/>
          <a:p>
            <a:pPr algn="ctr"/>
            <a:r>
              <a:rPr kumimoji="1" lang="ja-JP" altLang="en-US" sz="9600" b="1">
                <a:solidFill>
                  <a:schemeClr val="accent1"/>
                </a:solidFill>
              </a:rPr>
              <a:t>閉会式</a:t>
            </a:r>
            <a:endParaRPr kumimoji="1" lang="ja-JP" altLang="en-US" sz="4800" b="1">
              <a:solidFill>
                <a:schemeClr val="accent1"/>
              </a:solidFill>
            </a:endParaRPr>
          </a:p>
        </p:txBody>
      </p:sp>
    </p:spTree>
    <p:extLst>
      <p:ext uri="{BB962C8B-B14F-4D97-AF65-F5344CB8AC3E}">
        <p14:creationId xmlns:p14="http://schemas.microsoft.com/office/powerpoint/2010/main" val="1343226743"/>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24</TotalTime>
  <Words>800</Words>
  <Application>Microsoft Macintosh PowerPoint</Application>
  <PresentationFormat>画面に合わせる (4:3)</PresentationFormat>
  <Paragraphs>114</Paragraphs>
  <Slides>27</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27</vt:i4>
      </vt:variant>
    </vt:vector>
  </HeadingPairs>
  <TitlesOfParts>
    <vt:vector size="31" baseType="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黒田 裕樹</dc:creator>
  <cp:lastModifiedBy>黒田 裕樹</cp:lastModifiedBy>
  <cp:revision>5</cp:revision>
  <dcterms:created xsi:type="dcterms:W3CDTF">2023-11-20T01:16:03Z</dcterms:created>
  <dcterms:modified xsi:type="dcterms:W3CDTF">2023-11-20T01:41:01Z</dcterms:modified>
</cp:coreProperties>
</file>