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2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3" r:id="rId26"/>
    <p:sldId id="284" r:id="rId27"/>
    <p:sldId id="285" r:id="rId28"/>
    <p:sldId id="286" r:id="rId29"/>
    <p:sldId id="281" r:id="rId30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0"/>
    <p:restoredTop sz="94830"/>
  </p:normalViewPr>
  <p:slideViewPr>
    <p:cSldViewPr snapToGrid="0">
      <p:cViewPr varScale="1">
        <p:scale>
          <a:sx n="121" d="100"/>
          <a:sy n="121" d="100"/>
        </p:scale>
        <p:origin x="1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6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927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37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77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79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8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464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06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03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95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50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36371-E11C-BD4E-AACE-83A1FF5EB6EB}" type="datetimeFigureOut">
              <a:rPr kumimoji="1" lang="ja-JP" altLang="en-US" smtClean="0"/>
              <a:t>2024/3/4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F79F6-1C10-8B4F-9C51-66FEE7FC27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08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CD2C38-B5EE-2605-1DDE-9122960F3EEC}"/>
              </a:ext>
            </a:extLst>
          </p:cNvPr>
          <p:cNvSpPr txBox="1"/>
          <p:nvPr/>
        </p:nvSpPr>
        <p:spPr>
          <a:xfrm>
            <a:off x="2185611" y="668225"/>
            <a:ext cx="477278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800" b="1">
                <a:solidFill>
                  <a:schemeClr val="accent1"/>
                </a:solidFill>
              </a:rPr>
              <a:t>慶應</a:t>
            </a:r>
            <a:r>
              <a:rPr kumimoji="1" lang="en-US" altLang="ja-JP" sz="4800" b="1" dirty="0">
                <a:solidFill>
                  <a:schemeClr val="accent1"/>
                </a:solidFill>
              </a:rPr>
              <a:t>SFC</a:t>
            </a:r>
            <a:r>
              <a:rPr kumimoji="1" lang="ja-JP" altLang="en-US" sz="4800" b="1">
                <a:solidFill>
                  <a:schemeClr val="accent1"/>
                </a:solidFill>
              </a:rPr>
              <a:t>学会主催</a:t>
            </a:r>
            <a:endParaRPr kumimoji="1" lang="en-US" altLang="ja-JP" sz="4800" b="1" dirty="0">
              <a:solidFill>
                <a:schemeClr val="accent1"/>
              </a:solidFill>
            </a:endParaRPr>
          </a:p>
          <a:p>
            <a:pPr algn="ctr"/>
            <a:endParaRPr kumimoji="1" lang="en-US" altLang="ja-JP" sz="4800" b="1" dirty="0">
              <a:solidFill>
                <a:schemeClr val="accent1"/>
              </a:solidFill>
            </a:endParaRPr>
          </a:p>
          <a:p>
            <a:pPr algn="ctr"/>
            <a:r>
              <a:rPr kumimoji="1" lang="ja-JP" altLang="en-US" sz="4800" b="1">
                <a:solidFill>
                  <a:schemeClr val="accent1"/>
                </a:solidFill>
              </a:rPr>
              <a:t>第</a:t>
            </a:r>
            <a:r>
              <a:rPr kumimoji="1" lang="en-US" altLang="ja-JP" sz="4800" b="1" dirty="0">
                <a:solidFill>
                  <a:schemeClr val="accent1"/>
                </a:solidFill>
              </a:rPr>
              <a:t>23</a:t>
            </a:r>
            <a:r>
              <a:rPr kumimoji="1" lang="ja-JP" altLang="en-US" sz="4800" b="1">
                <a:solidFill>
                  <a:schemeClr val="accent1"/>
                </a:solidFill>
              </a:rPr>
              <a:t>回</a:t>
            </a:r>
            <a:endParaRPr kumimoji="1" lang="en-US" altLang="ja-JP" sz="4800" b="1" dirty="0">
              <a:solidFill>
                <a:schemeClr val="accent1"/>
              </a:solidFill>
            </a:endParaRPr>
          </a:p>
          <a:p>
            <a:pPr algn="ctr"/>
            <a:r>
              <a:rPr kumimoji="1" lang="ja-JP" altLang="en-US" sz="4800" b="1">
                <a:solidFill>
                  <a:schemeClr val="accent1"/>
                </a:solidFill>
              </a:rPr>
              <a:t>学術交流大会</a:t>
            </a:r>
            <a:endParaRPr kumimoji="1" lang="en-US" altLang="ja-JP" sz="4800" b="1" dirty="0">
              <a:solidFill>
                <a:schemeClr val="accent1"/>
              </a:solidFill>
            </a:endParaRPr>
          </a:p>
          <a:p>
            <a:pPr algn="ctr"/>
            <a:r>
              <a:rPr kumimoji="1" lang="ja-JP" altLang="en-US" sz="4800" b="1">
                <a:solidFill>
                  <a:schemeClr val="accent1"/>
                </a:solidFill>
              </a:rPr>
              <a:t>会場</a:t>
            </a:r>
            <a:endParaRPr kumimoji="1" lang="en-US" altLang="ja-JP" sz="4800" b="1" dirty="0">
              <a:solidFill>
                <a:schemeClr val="accent1"/>
              </a:solidFill>
            </a:endParaRPr>
          </a:p>
          <a:p>
            <a:pPr algn="ctr"/>
            <a:endParaRPr kumimoji="1" lang="en-US" altLang="ja-JP" sz="4800" b="1" dirty="0">
              <a:solidFill>
                <a:schemeClr val="accent1"/>
              </a:solidFill>
            </a:endParaRPr>
          </a:p>
          <a:p>
            <a:pPr algn="ctr"/>
            <a:r>
              <a:rPr kumimoji="1" lang="en-US" altLang="ja-JP" sz="4800" b="1" dirty="0">
                <a:solidFill>
                  <a:schemeClr val="accent1"/>
                </a:solidFill>
              </a:rPr>
              <a:t>23rd KEIO SAS</a:t>
            </a:r>
          </a:p>
        </p:txBody>
      </p:sp>
    </p:spTree>
    <p:extLst>
      <p:ext uri="{BB962C8B-B14F-4D97-AF65-F5344CB8AC3E}">
        <p14:creationId xmlns:p14="http://schemas.microsoft.com/office/powerpoint/2010/main" val="2051649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CD2C38-B5EE-2605-1DDE-9122960F3EEC}"/>
              </a:ext>
            </a:extLst>
          </p:cNvPr>
          <p:cNvSpPr txBox="1"/>
          <p:nvPr/>
        </p:nvSpPr>
        <p:spPr>
          <a:xfrm>
            <a:off x="2633007" y="264417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600" b="1">
                <a:solidFill>
                  <a:schemeClr val="accent1"/>
                </a:solidFill>
              </a:rPr>
              <a:t>開会式</a:t>
            </a:r>
          </a:p>
        </p:txBody>
      </p:sp>
    </p:spTree>
    <p:extLst>
      <p:ext uri="{BB962C8B-B14F-4D97-AF65-F5344CB8AC3E}">
        <p14:creationId xmlns:p14="http://schemas.microsoft.com/office/powerpoint/2010/main" val="199467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S-01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C81F62-6A03-5053-5328-18379BAF6FCF}"/>
              </a:ext>
            </a:extLst>
          </p:cNvPr>
          <p:cNvSpPr txBox="1"/>
          <p:nvPr/>
        </p:nvSpPr>
        <p:spPr>
          <a:xfrm>
            <a:off x="405035" y="241143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強耐障害性かつ高性能な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分散データストアの最適化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木田 碧</a:t>
            </a:r>
            <a:r>
              <a:rPr lang="en-US" altLang="ja-JP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Aoi Kida</a:t>
            </a:r>
            <a:r>
              <a:rPr lang="ja-JP" altLang="en-US" b="0" i="0">
                <a:solidFill>
                  <a:schemeClr val="bg1"/>
                </a:solidFill>
                <a:effectLst/>
              </a:rPr>
              <a:t>・</a:t>
            </a:r>
            <a:r>
              <a:rPr lang="ja-JP" altLang="en-US" b="1" i="0">
                <a:solidFill>
                  <a:schemeClr val="bg1"/>
                </a:solidFill>
                <a:effectLst/>
                <a:latin typeface="+mn-ea"/>
              </a:rPr>
              <a:t>環境情報学部</a:t>
            </a:r>
            <a:r>
              <a:rPr lang="en-US" altLang="ja-JP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endParaRPr lang="en-US" altLang="ja-JP" b="1" i="0" dirty="0">
              <a:solidFill>
                <a:schemeClr val="bg1"/>
              </a:solidFill>
              <a:effectLst/>
              <a:latin typeface="+mn-ea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  <a:latin typeface="+mn-ea"/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  <a:latin typeface="+mn-ea"/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川島 英之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en" altLang="ja-JP" sz="24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137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S-02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B26835-62A5-D2A2-2C54-AF9C8BE0A858}"/>
              </a:ext>
            </a:extLst>
          </p:cNvPr>
          <p:cNvSpPr txBox="1"/>
          <p:nvPr/>
        </p:nvSpPr>
        <p:spPr>
          <a:xfrm>
            <a:off x="405035" y="241143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信仰から比較する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シベリア先住民世界の多元性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19A0F7-67CC-EC8F-DA6E-6C163DEA084A}"/>
              </a:ext>
            </a:extLst>
          </p:cNvPr>
          <p:cNvSpPr txBox="1"/>
          <p:nvPr/>
        </p:nvSpPr>
        <p:spPr>
          <a:xfrm>
            <a:off x="405035" y="5221695"/>
            <a:ext cx="8497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2400" b="1">
                <a:solidFill>
                  <a:schemeClr val="bg1"/>
                </a:solidFill>
              </a:rPr>
              <a:t>永田 瑞稀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Mizuki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 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Eida</a:t>
            </a:r>
            <a:r>
              <a:rPr kumimoji="1" lang="ja-JP" altLang="en-US" sz="2400" b="1">
                <a:solidFill>
                  <a:schemeClr val="bg1"/>
                </a:solidFill>
              </a:rPr>
              <a:t>・環境情報学部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4</a:t>
            </a:r>
            <a:r>
              <a:rPr kumimoji="1" lang="ja-JP" altLang="en-US" sz="2400" b="1">
                <a:solidFill>
                  <a:schemeClr val="bg1"/>
                </a:solidFill>
              </a:rPr>
              <a:t>年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2400" b="1">
                <a:solidFill>
                  <a:schemeClr val="bg1"/>
                </a:solidFill>
              </a:rPr>
              <a:t>廣瀬 陽子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総合政策学部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337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S-03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向井 聡太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Sota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Mukai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ヴ</a:t>
            </a:r>
            <a:r>
              <a:rPr kumimoji="1" lang="en-US" altLang="ja-JP" sz="2400" b="1" dirty="0">
                <a:solidFill>
                  <a:schemeClr val="bg1"/>
                </a:solidFill>
                <a:latin typeface="+mn-ea"/>
              </a:rPr>
              <a:t> </a:t>
            </a: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レ</a:t>
            </a:r>
            <a:r>
              <a:rPr kumimoji="1" lang="en-US" altLang="ja-JP" sz="2400" b="1" dirty="0">
                <a:solidFill>
                  <a:schemeClr val="bg1"/>
                </a:solidFill>
                <a:latin typeface="+mn-ea"/>
              </a:rPr>
              <a:t> </a:t>
            </a: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タオ</a:t>
            </a:r>
            <a:r>
              <a:rPr kumimoji="1" lang="en-US" altLang="ja-JP" sz="2400" b="1" dirty="0">
                <a:solidFill>
                  <a:schemeClr val="bg1"/>
                </a:solidFill>
                <a:latin typeface="+mn-ea"/>
              </a:rPr>
              <a:t> </a:t>
            </a: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チ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B66238-54B5-DF81-D4FD-BCFBDD8CC15B}"/>
              </a:ext>
            </a:extLst>
          </p:cNvPr>
          <p:cNvSpPr txBox="1"/>
          <p:nvPr/>
        </p:nvSpPr>
        <p:spPr>
          <a:xfrm>
            <a:off x="405035" y="241143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地政学と人口統計学からみる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ウクライナ侵攻の考察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61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S-04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松浦 竹之介</a:t>
            </a:r>
            <a:r>
              <a:rPr lang="en-US" altLang="ja-JP" sz="20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000" b="1" i="0" dirty="0" err="1">
                <a:solidFill>
                  <a:schemeClr val="bg1"/>
                </a:solidFill>
                <a:effectLst/>
              </a:rPr>
              <a:t>Takenosuke</a:t>
            </a:r>
            <a:r>
              <a:rPr lang="en" altLang="ja-JP" sz="2000" b="1" i="0" dirty="0">
                <a:solidFill>
                  <a:schemeClr val="bg1"/>
                </a:solidFill>
                <a:effectLst/>
              </a:rPr>
              <a:t> Matsuura</a:t>
            </a:r>
            <a:r>
              <a:rPr lang="ja-JP" altLang="en-US" sz="2000" b="1" i="0">
                <a:solidFill>
                  <a:schemeClr val="bg1"/>
                </a:solidFill>
                <a:effectLst/>
                <a:latin typeface="Inter"/>
              </a:rPr>
              <a:t>・</a:t>
            </a:r>
            <a:r>
              <a:rPr lang="ja-JP" altLang="en-US" sz="2000" b="1" i="0">
                <a:solidFill>
                  <a:schemeClr val="bg1"/>
                </a:solidFill>
                <a:effectLst/>
                <a:latin typeface="+mn-ea"/>
              </a:rPr>
              <a:t>総合政策学部</a:t>
            </a:r>
            <a:r>
              <a:rPr lang="en-US" altLang="ja-JP" sz="20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0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0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0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endParaRPr kumimoji="1" lang="en-US" altLang="ja-JP" sz="2000" b="1" dirty="0">
              <a:solidFill>
                <a:schemeClr val="bg1"/>
              </a:solidFill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松井 孝治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DC3415F-CD08-B481-F690-150C7F722A15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政治参加手段としての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北欧型コーポラティズムと、 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日本での応用可能性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24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S-05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飯田 知世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Chise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Iida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endParaRPr lang="en-US" altLang="ja-JP" sz="2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野中 葉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16EE0F-311B-D17F-13BE-FE4188405066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マレーシア青年期女性における大学選択ー海外大学分校に通う学生とはー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86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S-06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成田 凜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Rin Narita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endParaRPr lang="en-US" altLang="ja-JP" sz="2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藤田 護</a:t>
            </a:r>
            <a:r>
              <a:rPr lang="en-US" altLang="ja-JP" sz="2400" b="1" dirty="0">
                <a:solidFill>
                  <a:schemeClr val="bg1"/>
                </a:solidFill>
                <a:latin typeface="+mn-ea"/>
              </a:rPr>
              <a:t>(</a:t>
            </a:r>
            <a:r>
              <a:rPr lang="ja-JP" altLang="en-US" sz="2400" b="1">
                <a:solidFill>
                  <a:schemeClr val="bg1"/>
                </a:solidFill>
                <a:latin typeface="+mn-ea"/>
              </a:rPr>
              <a:t>環境情報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991412-B33E-4AC6-05D5-892FA4DD3920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b="1" i="0" dirty="0">
                <a:solidFill>
                  <a:schemeClr val="bg1"/>
                </a:solidFill>
                <a:effectLst/>
                <a:latin typeface="+mn-ea"/>
              </a:rPr>
              <a:t>『</a:t>
            </a:r>
            <a:r>
              <a:rPr lang="ja-JP" altLang="en-US" sz="4400" b="1" i="0">
                <a:solidFill>
                  <a:schemeClr val="bg1"/>
                </a:solidFill>
                <a:effectLst/>
                <a:latin typeface="+mn-ea"/>
              </a:rPr>
              <a:t>虹式飜訳</a:t>
            </a:r>
            <a:r>
              <a:rPr lang="en-US" altLang="ja-JP" sz="4400" b="1" i="0" dirty="0">
                <a:solidFill>
                  <a:schemeClr val="bg1"/>
                </a:solidFill>
                <a:effectLst/>
                <a:latin typeface="+mn-ea"/>
              </a:rPr>
              <a:t>』</a:t>
            </a:r>
            <a:r>
              <a:rPr lang="ja-JP" altLang="en-US" sz="4400" b="1" i="0">
                <a:solidFill>
                  <a:schemeClr val="bg1"/>
                </a:solidFill>
                <a:effectLst/>
                <a:latin typeface="+mn-ea"/>
              </a:rPr>
              <a:t>ウイグル現代詩</a:t>
            </a:r>
            <a:endParaRPr lang="en-US" altLang="ja-JP" sz="4400" b="1" i="0" dirty="0">
              <a:solidFill>
                <a:schemeClr val="bg1"/>
              </a:solidFill>
              <a:effectLst/>
              <a:latin typeface="+mn-ea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+mn-ea"/>
              </a:rPr>
              <a:t>飜訳を通じた</a:t>
            </a:r>
            <a:r>
              <a:rPr lang="en-US" altLang="ja-JP" sz="4400" b="1" i="0" dirty="0">
                <a:solidFill>
                  <a:schemeClr val="bg1"/>
                </a:solidFill>
                <a:effectLst/>
                <a:latin typeface="+mn-ea"/>
              </a:rPr>
              <a:t>〈</a:t>
            </a:r>
            <a:r>
              <a:rPr lang="ja-JP" altLang="en-US" sz="4400" b="1" i="0">
                <a:solidFill>
                  <a:schemeClr val="bg1"/>
                </a:solidFill>
                <a:effectLst/>
                <a:latin typeface="+mn-ea"/>
              </a:rPr>
              <a:t>記憶と想像の</a:t>
            </a:r>
            <a:endParaRPr lang="en-US" altLang="ja-JP" sz="4400" b="1" i="0" dirty="0">
              <a:solidFill>
                <a:schemeClr val="bg1"/>
              </a:solidFill>
              <a:effectLst/>
              <a:latin typeface="+mn-ea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+mn-ea"/>
              </a:rPr>
              <a:t>聞き書き文学</a:t>
            </a:r>
            <a:r>
              <a:rPr lang="en-US" altLang="ja-JP" sz="4400" b="1" i="0" dirty="0">
                <a:solidFill>
                  <a:schemeClr val="bg1"/>
                </a:solidFill>
                <a:effectLst/>
                <a:latin typeface="+mn-ea"/>
              </a:rPr>
              <a:t>〉</a:t>
            </a:r>
            <a:endParaRPr kumimoji="1" lang="ja-JP" altLang="en-US" sz="4400" b="1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988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S-07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Khushi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Jhaveri</a:t>
            </a:r>
            <a:r>
              <a:rPr kumimoji="1" lang="ja-JP" altLang="en-US" sz="2400" b="1">
                <a:solidFill>
                  <a:schemeClr val="bg1"/>
                </a:solidFill>
              </a:rPr>
              <a:t> 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4</a:t>
            </a:r>
            <a:r>
              <a:rPr kumimoji="1" lang="ja-JP" altLang="en-US" sz="2400" b="1">
                <a:solidFill>
                  <a:schemeClr val="bg1"/>
                </a:solidFill>
              </a:rPr>
              <a:t>年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en" altLang="ja-JP" sz="2400" b="1" i="0" dirty="0">
                <a:solidFill>
                  <a:schemeClr val="bg1"/>
                </a:solidFill>
                <a:effectLst/>
                <a:latin typeface="Inter"/>
              </a:rPr>
              <a:t>Mika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  <a:latin typeface="Inter"/>
              </a:rPr>
              <a:t>Kunieda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89C705-CD4D-BBC0-8E8A-846622548631}"/>
              </a:ext>
            </a:extLst>
          </p:cNvPr>
          <p:cNvSpPr txBox="1"/>
          <p:nvPr/>
        </p:nvSpPr>
        <p:spPr>
          <a:xfrm>
            <a:off x="405035" y="241143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sz="4400" b="1" i="0" dirty="0" err="1">
                <a:solidFill>
                  <a:schemeClr val="bg1"/>
                </a:solidFill>
                <a:effectLst/>
                <a:latin typeface="Inter"/>
              </a:rPr>
              <a:t>EdYou</a:t>
            </a:r>
            <a:r>
              <a:rPr lang="en" altLang="ja-JP" sz="4400" b="1" i="0" dirty="0">
                <a:solidFill>
                  <a:schemeClr val="bg1"/>
                </a:solidFill>
                <a:effectLst/>
                <a:latin typeface="Inter"/>
              </a:rPr>
              <a:t> Japan: Japan’s First One-stop Higher Education Platform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88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S-08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川上 慶乃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Yoshino Kawakami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馬場 わかな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72AD3A6-4FC9-E000-9583-2826BB52D569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女性ファッション誌における「理想の女性像」と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それを取り巻く価値観の変遷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851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S-09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多家 桜子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Sakurako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Taga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・看護医療学部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田村 紀子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>
                <a:solidFill>
                  <a:schemeClr val="bg1"/>
                </a:solidFill>
                <a:latin typeface="+mn-ea"/>
              </a:rPr>
              <a:t>看護医療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3AD706-4E93-150F-E9EB-94DA60A17F0F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在宅療養中の進行がん患者の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疼痛に対するセルフマネジメントを支える看護</a:t>
            </a:r>
            <a:endParaRPr kumimoji="1" lang="en-US" altLang="ja-JP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92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S-10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F4B8F7-D1FF-6910-FA82-FA2B0874A565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青年期の精神疾患当事者を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対象にした自助グループの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意義と課題点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C83E126-D7DE-9966-2CE2-B8801969E30E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西岡 春菜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Haruna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Nishioka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岡田 暁宜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ja-JP" altLang="en-US" sz="2400" b="1">
                <a:solidFill>
                  <a:schemeClr val="bg1"/>
                </a:solidFill>
                <a:latin typeface="+mn-ea"/>
              </a:rPr>
              <a:t>環境情報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endParaRPr kumimoji="1"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4069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S-11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3A75E0-D6E6-3202-5198-84B30CE2C99F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「謎解き」を取り入れた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地域の交通安全教育と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子どもの交通安全意識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8A718D-D2D8-5AA5-EF8F-8B9811756949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川名 礼央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Reo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Kawana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endParaRPr lang="en-US" altLang="ja-JP" sz="2400" b="1" i="0" dirty="0">
              <a:solidFill>
                <a:schemeClr val="bg1"/>
              </a:solidFill>
              <a:effectLst/>
              <a:latin typeface="+mn-ea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森 さち子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総合政策学部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5882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S-12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3E2353-FC04-B2A4-3003-23CAD0C29ADA}"/>
              </a:ext>
            </a:extLst>
          </p:cNvPr>
          <p:cNvSpPr txBox="1"/>
          <p:nvPr/>
        </p:nvSpPr>
        <p:spPr>
          <a:xfrm>
            <a:off x="405035" y="2411435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未成年の子どもが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母親のがん罹患・闘病・死を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経験するということ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D721EDB-8714-86DD-3C13-128442B8D777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井上 雅代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Masayo Inoue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endParaRPr lang="en-US" altLang="ja-JP" sz="2400" b="1" i="0" dirty="0">
              <a:solidFill>
                <a:schemeClr val="bg1"/>
              </a:solidFill>
              <a:effectLst/>
              <a:latin typeface="+mn-ea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秋山 美紀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7273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S-13</a:t>
            </a:r>
          </a:p>
          <a:p>
            <a:r>
              <a:rPr kumimoji="1" lang="en-US" altLang="ja-JP" sz="4000" dirty="0">
                <a:solidFill>
                  <a:schemeClr val="bg1"/>
                </a:solidFill>
              </a:rPr>
              <a:t>   (video)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C81F62-6A03-5053-5328-18379BAF6FCF}"/>
              </a:ext>
            </a:extLst>
          </p:cNvPr>
          <p:cNvSpPr txBox="1"/>
          <p:nvPr/>
        </p:nvSpPr>
        <p:spPr>
          <a:xfrm>
            <a:off x="405034" y="2855496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地域の医療者が実施する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在日外国人親子への支援の意義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FC40541-28CA-A1C7-24D1-7BF0FC4E12D7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關口 芽以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Mei Sekiguchi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・看護医療学部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小澤 典子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看護医療学部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89865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CD2C38-B5EE-2605-1DDE-9122960F3EEC}"/>
              </a:ext>
            </a:extLst>
          </p:cNvPr>
          <p:cNvSpPr txBox="1"/>
          <p:nvPr/>
        </p:nvSpPr>
        <p:spPr>
          <a:xfrm>
            <a:off x="1148862" y="1266092"/>
            <a:ext cx="6864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>
                <a:solidFill>
                  <a:schemeClr val="accent1"/>
                </a:solidFill>
              </a:rPr>
              <a:t>休憩時間</a:t>
            </a:r>
            <a:endParaRPr kumimoji="1" lang="en-US" altLang="ja-JP" sz="9600" b="1" dirty="0">
              <a:solidFill>
                <a:schemeClr val="accent1"/>
              </a:solidFill>
            </a:endParaRPr>
          </a:p>
          <a:p>
            <a:pPr algn="ctr"/>
            <a:r>
              <a:rPr lang="en-US" altLang="ja-JP" sz="6000" b="1" i="0" dirty="0">
                <a:solidFill>
                  <a:srgbClr val="0070C0"/>
                </a:solidFill>
                <a:effectLst/>
                <a:latin typeface="+mn-ea"/>
              </a:rPr>
              <a:t>13:30-15:00 </a:t>
            </a:r>
          </a:p>
          <a:p>
            <a:pPr algn="ctr"/>
            <a:r>
              <a:rPr lang="en-US" altLang="ja-JP" sz="2000" b="1" i="0" dirty="0">
                <a:solidFill>
                  <a:srgbClr val="0070C0"/>
                </a:solidFill>
                <a:effectLst/>
                <a:latin typeface="+mn-ea"/>
              </a:rPr>
              <a:t>(</a:t>
            </a:r>
            <a:r>
              <a:rPr lang="ja-JP" altLang="en-US" sz="2000" b="1" i="0">
                <a:solidFill>
                  <a:srgbClr val="0070C0"/>
                </a:solidFill>
                <a:effectLst/>
                <a:latin typeface="+mn-ea"/>
              </a:rPr>
              <a:t>休憩</a:t>
            </a:r>
            <a:r>
              <a:rPr lang="en-US" altLang="ja-JP" sz="2000" b="1" i="0" dirty="0">
                <a:solidFill>
                  <a:srgbClr val="0070C0"/>
                </a:solidFill>
                <a:effectLst/>
                <a:latin typeface="+mn-ea"/>
              </a:rPr>
              <a:t>15</a:t>
            </a:r>
            <a:r>
              <a:rPr lang="ja-JP" altLang="en-US" sz="2000" b="1" i="0">
                <a:solidFill>
                  <a:srgbClr val="0070C0"/>
                </a:solidFill>
                <a:effectLst/>
                <a:latin typeface="+mn-ea"/>
              </a:rPr>
              <a:t>分間 </a:t>
            </a:r>
            <a:r>
              <a:rPr lang="en-US" altLang="ja-JP" sz="2000" b="1" i="0" dirty="0">
                <a:solidFill>
                  <a:srgbClr val="0070C0"/>
                </a:solidFill>
                <a:effectLst/>
                <a:latin typeface="+mn-ea"/>
              </a:rPr>
              <a:t>/ </a:t>
            </a:r>
            <a:r>
              <a:rPr lang="ja-JP" altLang="en-US" sz="2000" b="1" i="0">
                <a:solidFill>
                  <a:srgbClr val="0070C0"/>
                </a:solidFill>
                <a:effectLst/>
                <a:latin typeface="+mn-ea"/>
              </a:rPr>
              <a:t>記念撮影</a:t>
            </a:r>
            <a:r>
              <a:rPr lang="en-US" altLang="ja-JP" sz="2000" b="1" i="0" dirty="0">
                <a:solidFill>
                  <a:srgbClr val="0070C0"/>
                </a:solidFill>
                <a:effectLst/>
                <a:latin typeface="+mn-ea"/>
              </a:rPr>
              <a:t>15</a:t>
            </a:r>
            <a:r>
              <a:rPr lang="ja-JP" altLang="en-US" sz="2000" b="1" i="0">
                <a:solidFill>
                  <a:srgbClr val="0070C0"/>
                </a:solidFill>
                <a:effectLst/>
                <a:latin typeface="+mn-ea"/>
              </a:rPr>
              <a:t>分間 </a:t>
            </a:r>
            <a:r>
              <a:rPr lang="en-US" altLang="ja-JP" sz="2000" b="1" i="0" dirty="0">
                <a:solidFill>
                  <a:srgbClr val="0070C0"/>
                </a:solidFill>
                <a:effectLst/>
                <a:latin typeface="+mn-ea"/>
              </a:rPr>
              <a:t>/ </a:t>
            </a:r>
            <a:r>
              <a:rPr lang="ja-JP" altLang="en-US" sz="2000" b="1" i="0">
                <a:solidFill>
                  <a:srgbClr val="0070C0"/>
                </a:solidFill>
                <a:effectLst/>
                <a:latin typeface="+mn-ea"/>
              </a:rPr>
              <a:t>レジュメ展示</a:t>
            </a:r>
            <a:r>
              <a:rPr lang="en-US" altLang="ja-JP" sz="2000" b="1" i="0" dirty="0">
                <a:solidFill>
                  <a:srgbClr val="0070C0"/>
                </a:solidFill>
                <a:effectLst/>
                <a:latin typeface="+mn-ea"/>
              </a:rPr>
              <a:t>1</a:t>
            </a:r>
            <a:r>
              <a:rPr lang="ja-JP" altLang="en-US" sz="2000" b="1" i="0">
                <a:solidFill>
                  <a:srgbClr val="0070C0"/>
                </a:solidFill>
                <a:effectLst/>
                <a:latin typeface="+mn-ea"/>
              </a:rPr>
              <a:t>時間</a:t>
            </a:r>
            <a:r>
              <a:rPr lang="en-US" altLang="ja-JP" sz="2000" b="1" i="0" dirty="0">
                <a:solidFill>
                  <a:srgbClr val="0070C0"/>
                </a:solidFill>
                <a:effectLst/>
                <a:latin typeface="+mn-ea"/>
              </a:rPr>
              <a:t>)</a:t>
            </a:r>
          </a:p>
          <a:p>
            <a:pPr algn="ctr"/>
            <a:endParaRPr kumimoji="1" lang="en-US" altLang="ja-JP" sz="2000" b="1" dirty="0">
              <a:solidFill>
                <a:srgbClr val="0070C0"/>
              </a:solidFill>
              <a:latin typeface="+mn-ea"/>
            </a:endParaRPr>
          </a:p>
          <a:p>
            <a:pPr algn="ctr"/>
            <a:endParaRPr kumimoji="1" lang="en-US" altLang="ja-JP" sz="2000" b="1" dirty="0">
              <a:solidFill>
                <a:srgbClr val="0070C0"/>
              </a:solidFill>
              <a:latin typeface="+mn-ea"/>
            </a:endParaRPr>
          </a:p>
          <a:p>
            <a:pPr algn="ctr"/>
            <a:r>
              <a:rPr kumimoji="1" lang="ja-JP" altLang="en-US" sz="4800" b="1">
                <a:solidFill>
                  <a:schemeClr val="accent1"/>
                </a:solidFill>
              </a:rPr>
              <a:t>次の演題番号は</a:t>
            </a:r>
            <a:r>
              <a:rPr kumimoji="1" lang="en-US" altLang="ja-JP" sz="4800" b="1" dirty="0">
                <a:solidFill>
                  <a:schemeClr val="accent1"/>
                </a:solidFill>
              </a:rPr>
              <a:t>S-14</a:t>
            </a:r>
            <a:r>
              <a:rPr kumimoji="1" lang="ja-JP" altLang="en-US" sz="4800" b="1">
                <a:solidFill>
                  <a:schemeClr val="accent1"/>
                </a:solidFill>
              </a:rPr>
              <a:t>です</a:t>
            </a:r>
          </a:p>
        </p:txBody>
      </p:sp>
    </p:spTree>
    <p:extLst>
      <p:ext uri="{BB962C8B-B14F-4D97-AF65-F5344CB8AC3E}">
        <p14:creationId xmlns:p14="http://schemas.microsoft.com/office/powerpoint/2010/main" val="2427617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S-14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C81F62-6A03-5053-5328-18379BAF6FCF}"/>
              </a:ext>
            </a:extLst>
          </p:cNvPr>
          <p:cNvSpPr txBox="1"/>
          <p:nvPr/>
        </p:nvSpPr>
        <p:spPr>
          <a:xfrm>
            <a:off x="478608" y="209612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+mn-ea"/>
              </a:rPr>
              <a:t>みんなで</a:t>
            </a:r>
            <a:r>
              <a:rPr lang="en" altLang="ja-JP" sz="4400" b="1" i="0" dirty="0">
                <a:solidFill>
                  <a:schemeClr val="bg1"/>
                </a:solidFill>
                <a:effectLst/>
                <a:latin typeface="+mn-ea"/>
              </a:rPr>
              <a:t>Personal Water Network</a:t>
            </a:r>
            <a:r>
              <a:rPr lang="ja-JP" altLang="en-US" sz="4400" b="1" i="0">
                <a:solidFill>
                  <a:schemeClr val="bg1"/>
                </a:solidFill>
                <a:effectLst/>
                <a:latin typeface="+mn-ea"/>
              </a:rPr>
              <a:t>をつくる</a:t>
            </a:r>
            <a:endParaRPr kumimoji="1" lang="ja-JP" altLang="en-US" sz="44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05B609-1DB7-ED28-F041-45B33F955B1F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髙部 達也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-US" altLang="ja-JP" sz="2400" b="1" i="0" dirty="0">
                <a:solidFill>
                  <a:schemeClr val="bg1"/>
                </a:solidFill>
                <a:effectLst/>
              </a:rPr>
              <a:t>Tatsuya </a:t>
            </a:r>
            <a:r>
              <a:rPr lang="en-US" altLang="ja-JP" sz="2400" b="1" i="0" dirty="0" err="1">
                <a:solidFill>
                  <a:schemeClr val="bg1"/>
                </a:solidFill>
                <a:effectLst/>
              </a:rPr>
              <a:t>Takabe</a:t>
            </a:r>
            <a:r>
              <a:rPr lang="ja-JP" altLang="en-US" sz="2400" b="1">
                <a:solidFill>
                  <a:schemeClr val="bg1"/>
                </a:solidFill>
                <a:latin typeface="+mn-ea"/>
              </a:rPr>
              <a:t>・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0" i="0">
                <a:solidFill>
                  <a:srgbClr val="003161"/>
                </a:solidFill>
                <a:effectLst/>
                <a:latin typeface="Inter"/>
              </a:rPr>
              <a:t> 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松川 昌平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5902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S-15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347A704-8992-984A-A177-4F828B2513BB}"/>
              </a:ext>
            </a:extLst>
          </p:cNvPr>
          <p:cNvSpPr txBox="1"/>
          <p:nvPr/>
        </p:nvSpPr>
        <p:spPr>
          <a:xfrm>
            <a:off x="478608" y="209612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競馬用シミュレータにおける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騎手重心の分析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725BC63-164E-E352-ECDE-33CE3E050939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大村 拓海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Takumi Ohmura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仰木 裕嗣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政策・メディア研究科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57575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S-16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中島 えり奈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Erina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Nakajima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藤井 進也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F29965B-887A-CB3B-C517-1C84DCDF7AA2}"/>
              </a:ext>
            </a:extLst>
          </p:cNvPr>
          <p:cNvSpPr txBox="1"/>
          <p:nvPr/>
        </p:nvSpPr>
        <p:spPr>
          <a:xfrm>
            <a:off x="478608" y="209612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協和音・不協和音の美的評価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プロセスに関する検討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3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S-17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鈴木 勇登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Hayato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Suzuki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一ノ瀬 友博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36C1AA-135C-DAA3-009A-0F5EEE219C1B}"/>
              </a:ext>
            </a:extLst>
          </p:cNvPr>
          <p:cNvSpPr txBox="1"/>
          <p:nvPr/>
        </p:nvSpPr>
        <p:spPr>
          <a:xfrm>
            <a:off x="478608" y="209612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造成地に生育するキンラン属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en-US" altLang="ja-JP" sz="4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種の生育環境の評価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38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S-18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久米田 健人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Kent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Kumeta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宮本 佳明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C8B870-B574-CA79-F597-3A79A30DAE4F}"/>
              </a:ext>
            </a:extLst>
          </p:cNvPr>
          <p:cNvSpPr txBox="1"/>
          <p:nvPr/>
        </p:nvSpPr>
        <p:spPr>
          <a:xfrm>
            <a:off x="478608" y="2096125"/>
            <a:ext cx="8423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i="0">
                <a:solidFill>
                  <a:schemeClr val="bg1"/>
                </a:solidFill>
                <a:effectLst/>
                <a:latin typeface="+mn-ea"/>
              </a:rPr>
              <a:t>稚内港での強風特性の解明 </a:t>
            </a:r>
          </a:p>
          <a:p>
            <a:r>
              <a:rPr lang="en-US" altLang="ja-JP" sz="4000" b="1" i="0" dirty="0">
                <a:solidFill>
                  <a:schemeClr val="bg1"/>
                </a:solidFill>
                <a:effectLst/>
                <a:latin typeface="+mn-ea"/>
              </a:rPr>
              <a:t>-</a:t>
            </a:r>
            <a:r>
              <a:rPr lang="ja-JP" altLang="en-US" sz="4000" b="1" i="0">
                <a:solidFill>
                  <a:schemeClr val="bg1"/>
                </a:solidFill>
                <a:effectLst/>
                <a:latin typeface="+mn-ea"/>
              </a:rPr>
              <a:t>宗谷フェリーの安定航行に向けて</a:t>
            </a:r>
            <a:r>
              <a:rPr lang="en-US" altLang="ja-JP" sz="4000" b="1" i="0" dirty="0">
                <a:solidFill>
                  <a:schemeClr val="bg1"/>
                </a:solidFill>
                <a:effectLst/>
                <a:latin typeface="+mn-ea"/>
              </a:rPr>
              <a:t>-</a:t>
            </a:r>
            <a:endParaRPr kumimoji="1" lang="ja-JP" altLang="en-US" sz="4000" b="1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8554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S-19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野田 明日香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Asuka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Noda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・総合政策学部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+mn-ea"/>
              </a:rPr>
              <a:t>　</a:t>
            </a:r>
            <a:endParaRPr lang="en-US" altLang="ja-JP" sz="2400" b="1" i="0" dirty="0">
              <a:solidFill>
                <a:schemeClr val="bg1"/>
              </a:solidFill>
              <a:effectLst/>
              <a:latin typeface="+mn-ea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加藤 貴昭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en-US" altLang="ja-JP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2760DA-24CE-E13D-1519-A3F0FD820FF9}"/>
              </a:ext>
            </a:extLst>
          </p:cNvPr>
          <p:cNvSpPr txBox="1"/>
          <p:nvPr/>
        </p:nvSpPr>
        <p:spPr>
          <a:xfrm>
            <a:off x="478608" y="2096125"/>
            <a:ext cx="842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i="0">
                <a:solidFill>
                  <a:schemeClr val="bg1"/>
                </a:solidFill>
                <a:effectLst/>
                <a:latin typeface="Inter"/>
              </a:rPr>
              <a:t>女子サッカーにおける</a:t>
            </a:r>
            <a:endParaRPr lang="en-US" altLang="ja-JP" sz="48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800" b="1" i="0">
                <a:solidFill>
                  <a:schemeClr val="bg1"/>
                </a:solidFill>
                <a:effectLst/>
                <a:latin typeface="Inter"/>
              </a:rPr>
              <a:t>効果的な試合広告の検討</a:t>
            </a:r>
            <a:endParaRPr kumimoji="1" lang="ja-JP" altLang="en-US" sz="4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704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S-20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C81F62-6A03-5053-5328-18379BAF6FCF}"/>
              </a:ext>
            </a:extLst>
          </p:cNvPr>
          <p:cNvSpPr txBox="1"/>
          <p:nvPr/>
        </p:nvSpPr>
        <p:spPr>
          <a:xfrm>
            <a:off x="405035" y="2127656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歩車間コミュニケーションに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おける指向性スピーカの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有用性に関する研究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横石 浩太郎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Hirotaro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Yokoishi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大前 学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85255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S-21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永壽 暖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Dan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Eiju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鈴木 治夫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17D0A8-6E9A-4E31-D1A6-C54C0BBC707B}"/>
              </a:ext>
            </a:extLst>
          </p:cNvPr>
          <p:cNvSpPr txBox="1"/>
          <p:nvPr/>
        </p:nvSpPr>
        <p:spPr>
          <a:xfrm>
            <a:off x="405035" y="2127656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イネの遺伝子発現量予測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におけるサンプリング条件の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影響解析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574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S-22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増井 真那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Mana Masui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河野 暢明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政策・メディア研究科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AF0BA7-11E4-C548-B623-98A060C52914}"/>
              </a:ext>
            </a:extLst>
          </p:cNvPr>
          <p:cNvSpPr txBox="1"/>
          <p:nvPr/>
        </p:nvSpPr>
        <p:spPr>
          <a:xfrm>
            <a:off x="405035" y="2127656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生物における「自己」の進化の理解を目的とした変形菌の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自他認識行動の研究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49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S-23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佐藤 もも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Momo Sato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endParaRPr lang="en-US" altLang="ja-JP" sz="2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平山 明由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政策・メディア研究科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E68126-CBF8-DA13-4953-1716F6E7F737}"/>
              </a:ext>
            </a:extLst>
          </p:cNvPr>
          <p:cNvSpPr txBox="1"/>
          <p:nvPr/>
        </p:nvSpPr>
        <p:spPr>
          <a:xfrm>
            <a:off x="405035" y="2127656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水素キャリアガスを用いた</a:t>
            </a:r>
            <a:r>
              <a:rPr lang="en" altLang="ja-JP" sz="4400" b="1" i="0" dirty="0">
                <a:solidFill>
                  <a:schemeClr val="bg1"/>
                </a:solidFill>
                <a:effectLst/>
                <a:latin typeface="Inter"/>
              </a:rPr>
              <a:t>GC/MS</a:t>
            </a:r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のメタボローム解析の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最適化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05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S-24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市村 涼葉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Ryoha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Ichimura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荒川 和晴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政策・メディア研究科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7C197B-1091-DF23-901C-EAEF049D822C}"/>
              </a:ext>
            </a:extLst>
          </p:cNvPr>
          <p:cNvSpPr txBox="1"/>
          <p:nvPr/>
        </p:nvSpPr>
        <p:spPr>
          <a:xfrm>
            <a:off x="405035" y="2127656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骨髄移植の免疫機能変化が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腸内細菌叢移植後の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腸内細菌叢定着に及ぼす影響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885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6E3478-27A6-0815-B102-34D1F1AA9BBB}"/>
              </a:ext>
            </a:extLst>
          </p:cNvPr>
          <p:cNvSpPr txBox="1"/>
          <p:nvPr/>
        </p:nvSpPr>
        <p:spPr>
          <a:xfrm>
            <a:off x="3316400" y="191814"/>
            <a:ext cx="2368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>
                <a:solidFill>
                  <a:schemeClr val="bg1"/>
                </a:solidFill>
              </a:rPr>
              <a:t>S-25</a:t>
            </a:r>
            <a:endParaRPr kumimoji="1" lang="ja-JP" altLang="en-US" sz="96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DB04A-5B54-9532-00EA-4682CCF3BFE1}"/>
              </a:ext>
            </a:extLst>
          </p:cNvPr>
          <p:cNvSpPr txBox="1"/>
          <p:nvPr/>
        </p:nvSpPr>
        <p:spPr>
          <a:xfrm>
            <a:off x="405035" y="5221695"/>
            <a:ext cx="842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発表者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横山 莉子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(</a:t>
            </a:r>
            <a:r>
              <a:rPr lang="en" altLang="ja-JP" sz="2400" b="1" i="0" dirty="0" err="1">
                <a:solidFill>
                  <a:schemeClr val="bg1"/>
                </a:solidFill>
                <a:effectLst/>
              </a:rPr>
              <a:t>Riko</a:t>
            </a:r>
            <a:r>
              <a:rPr lang="en" altLang="ja-JP" sz="2400" b="1" i="0" dirty="0">
                <a:solidFill>
                  <a:schemeClr val="bg1"/>
                </a:solidFill>
                <a:effectLst/>
              </a:rPr>
              <a:t> Yokoyama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・環境情報学部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4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年</a:t>
            </a:r>
            <a:r>
              <a:rPr lang="en-US" altLang="ja-JP" sz="2400" b="1" i="0" dirty="0">
                <a:solidFill>
                  <a:schemeClr val="bg1"/>
                </a:solidFill>
                <a:effectLst/>
                <a:latin typeface="Inter"/>
              </a:rPr>
              <a:t>)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2400" b="1">
                <a:solidFill>
                  <a:schemeClr val="bg1"/>
                </a:solidFill>
              </a:rPr>
              <a:t>指導教員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】</a:t>
            </a:r>
            <a:r>
              <a:rPr lang="ja-JP" altLang="en-US" sz="2400" b="1" i="0">
                <a:solidFill>
                  <a:schemeClr val="bg1"/>
                </a:solidFill>
                <a:effectLst/>
                <a:latin typeface="Inter"/>
              </a:rPr>
              <a:t>牛山 潤一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(</a:t>
            </a:r>
            <a:r>
              <a:rPr kumimoji="1" lang="ja-JP" altLang="en-US" sz="2400" b="1">
                <a:solidFill>
                  <a:schemeClr val="bg1"/>
                </a:solidFill>
              </a:rPr>
              <a:t>環境情報学部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73703A8-5C79-FDA7-C5C7-80BD6781D956}"/>
              </a:ext>
            </a:extLst>
          </p:cNvPr>
          <p:cNvSpPr txBox="1"/>
          <p:nvPr/>
        </p:nvSpPr>
        <p:spPr>
          <a:xfrm>
            <a:off x="405035" y="2127656"/>
            <a:ext cx="8423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慢性期脳卒中片麻痺患者の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腕到達運動にみられる</a:t>
            </a:r>
            <a:endParaRPr lang="en-US" altLang="ja-JP" sz="4400" b="1" i="0" dirty="0">
              <a:solidFill>
                <a:schemeClr val="bg1"/>
              </a:solidFill>
              <a:effectLst/>
              <a:latin typeface="Inter"/>
            </a:endParaRPr>
          </a:p>
          <a:p>
            <a:r>
              <a:rPr lang="ja-JP" altLang="en-US" sz="4400" b="1" i="0">
                <a:solidFill>
                  <a:schemeClr val="bg1"/>
                </a:solidFill>
                <a:effectLst/>
                <a:latin typeface="Inter"/>
              </a:rPr>
              <a:t>運動選択特性の一例</a:t>
            </a:r>
            <a:endParaRPr kumimoji="1" lang="ja-JP" alt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91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CD2C38-B5EE-2605-1DDE-9122960F3EEC}"/>
              </a:ext>
            </a:extLst>
          </p:cNvPr>
          <p:cNvSpPr txBox="1"/>
          <p:nvPr/>
        </p:nvSpPr>
        <p:spPr>
          <a:xfrm>
            <a:off x="2633007" y="264417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600" b="1">
                <a:solidFill>
                  <a:schemeClr val="accent1"/>
                </a:solidFill>
              </a:rPr>
              <a:t>閉会式</a:t>
            </a:r>
            <a:endParaRPr kumimoji="1" lang="ja-JP" altLang="en-US" sz="48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26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196</TotalTime>
  <Words>1083</Words>
  <Application>Microsoft Macintosh PowerPoint</Application>
  <PresentationFormat>画面に合わせる (4:3)</PresentationFormat>
  <Paragraphs>135</Paragraphs>
  <Slides>29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4" baseType="lpstr">
      <vt:lpstr>Inter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黒田 裕樹</dc:creator>
  <cp:lastModifiedBy>黒田 裕樹</cp:lastModifiedBy>
  <cp:revision>9</cp:revision>
  <cp:lastPrinted>2024-03-04T06:45:02Z</cp:lastPrinted>
  <dcterms:created xsi:type="dcterms:W3CDTF">2023-11-20T01:16:03Z</dcterms:created>
  <dcterms:modified xsi:type="dcterms:W3CDTF">2024-03-04T07:22:34Z</dcterms:modified>
</cp:coreProperties>
</file>